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77" r:id="rId4"/>
    <p:sldId id="278" r:id="rId5"/>
    <p:sldId id="279" r:id="rId6"/>
    <p:sldId id="258" r:id="rId7"/>
    <p:sldId id="280" r:id="rId8"/>
    <p:sldId id="281" r:id="rId9"/>
    <p:sldId id="282" r:id="rId10"/>
    <p:sldId id="272" r:id="rId11"/>
    <p:sldId id="273" r:id="rId12"/>
    <p:sldId id="274" r:id="rId13"/>
    <p:sldId id="275" r:id="rId14"/>
    <p:sldId id="28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669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8669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8669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8669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8669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8669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8669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8669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8669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 showGuides="1">
      <p:cViewPr>
        <p:scale>
          <a:sx n="85" d="100"/>
          <a:sy n="85" d="100"/>
        </p:scale>
        <p:origin x="-1320" y="1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3058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894079" y="519290"/>
            <a:ext cx="11216641" cy="1885246"/>
          </a:xfrm>
          <a:prstGeom prst="rect">
            <a:avLst/>
          </a:prstGeom>
        </p:spPr>
        <p:txBody>
          <a:bodyPr lIns="65023" tIns="65023" rIns="65023" bIns="65023"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894079" y="2596444"/>
            <a:ext cx="11216641" cy="618857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228600" indent="-228600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609600" indent="-266700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005839" indent="-320039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397976" indent="-369276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1740876" indent="-369276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13488" y="9145864"/>
            <a:ext cx="297233" cy="3078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894079" y="1608668"/>
            <a:ext cx="11216641" cy="1413934"/>
          </a:xfrm>
          <a:prstGeom prst="rect">
            <a:avLst/>
          </a:prstGeom>
        </p:spPr>
        <p:txBody>
          <a:bodyPr lIns="65023" tIns="65023" rIns="65023" bIns="65023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894079" y="3166533"/>
            <a:ext cx="11216641" cy="4641429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240030" indent="-240030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534133" indent="-276958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841664" indent="-327314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131571" indent="-360046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1388746" indent="-360046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6362" y="8046468"/>
            <a:ext cx="284359" cy="2951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5"/>
            <a:ext cx="5527040" cy="6188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5"/>
            <a:ext cx="5527040" cy="6188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75EE-A64A-0E42-961D-1D4A99D828FE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37911" y="9296400"/>
            <a:ext cx="322204" cy="348813"/>
          </a:xfrm>
        </p:spPr>
        <p:txBody>
          <a:bodyPr/>
          <a:lstStyle/>
          <a:p>
            <a:fld id="{AC09CF34-B751-2346-9AA0-DEF45E3A6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2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753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B0F0"/>
          </a:solidFill>
          <a:uFillTx/>
          <a:latin typeface="+mj-lt"/>
          <a:ea typeface="+mj-ea"/>
          <a:cs typeface="+mj-cs"/>
          <a:sym typeface="Calibri Light"/>
        </a:defRPr>
      </a:lvl1pPr>
      <a:lvl2pPr marL="0" marR="0" indent="0" algn="l" defTabSz="9753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B0F0"/>
          </a:solidFill>
          <a:uFillTx/>
          <a:latin typeface="+mj-lt"/>
          <a:ea typeface="+mj-ea"/>
          <a:cs typeface="+mj-cs"/>
          <a:sym typeface="Calibri Light"/>
        </a:defRPr>
      </a:lvl2pPr>
      <a:lvl3pPr marL="0" marR="0" indent="0" algn="l" defTabSz="9753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B0F0"/>
          </a:solidFill>
          <a:uFillTx/>
          <a:latin typeface="+mj-lt"/>
          <a:ea typeface="+mj-ea"/>
          <a:cs typeface="+mj-cs"/>
          <a:sym typeface="Calibri Light"/>
        </a:defRPr>
      </a:lvl3pPr>
      <a:lvl4pPr marL="0" marR="0" indent="0" algn="l" defTabSz="9753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B0F0"/>
          </a:solidFill>
          <a:uFillTx/>
          <a:latin typeface="+mj-lt"/>
          <a:ea typeface="+mj-ea"/>
          <a:cs typeface="+mj-cs"/>
          <a:sym typeface="Calibri Light"/>
        </a:defRPr>
      </a:lvl4pPr>
      <a:lvl5pPr marL="0" marR="0" indent="0" algn="l" defTabSz="9753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B0F0"/>
          </a:solidFill>
          <a:uFillTx/>
          <a:latin typeface="+mj-lt"/>
          <a:ea typeface="+mj-ea"/>
          <a:cs typeface="+mj-cs"/>
          <a:sym typeface="Calibri Light"/>
        </a:defRPr>
      </a:lvl5pPr>
      <a:lvl6pPr marL="0" marR="0" indent="0" algn="l" defTabSz="9753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B0F0"/>
          </a:solidFill>
          <a:uFillTx/>
          <a:latin typeface="+mj-lt"/>
          <a:ea typeface="+mj-ea"/>
          <a:cs typeface="+mj-cs"/>
          <a:sym typeface="Calibri Light"/>
        </a:defRPr>
      </a:lvl6pPr>
      <a:lvl7pPr marL="0" marR="0" indent="0" algn="l" defTabSz="9753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B0F0"/>
          </a:solidFill>
          <a:uFillTx/>
          <a:latin typeface="+mj-lt"/>
          <a:ea typeface="+mj-ea"/>
          <a:cs typeface="+mj-cs"/>
          <a:sym typeface="Calibri Light"/>
        </a:defRPr>
      </a:lvl7pPr>
      <a:lvl8pPr marL="0" marR="0" indent="0" algn="l" defTabSz="9753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B0F0"/>
          </a:solidFill>
          <a:uFillTx/>
          <a:latin typeface="+mj-lt"/>
          <a:ea typeface="+mj-ea"/>
          <a:cs typeface="+mj-cs"/>
          <a:sym typeface="Calibri Light"/>
        </a:defRPr>
      </a:lvl8pPr>
      <a:lvl9pPr marL="0" marR="0" indent="0" algn="l" defTabSz="9753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B0F0"/>
          </a:solidFill>
          <a:uFillTx/>
          <a:latin typeface="+mj-lt"/>
          <a:ea typeface="+mj-ea"/>
          <a:cs typeface="+mj-cs"/>
          <a:sym typeface="Calibri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ibalet@uw.edu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12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3.png"/><Relationship Id="rId4" Type="http://schemas.openxmlformats.org/officeDocument/2006/relationships/image" Target="../media/image30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90" y="921385"/>
            <a:ext cx="10348865" cy="730123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8" name="Size distribution, biomass and abundance of picophytoplankton in surface waters"/>
          <p:cNvSpPr txBox="1">
            <a:spLocks noGrp="1"/>
          </p:cNvSpPr>
          <p:nvPr>
            <p:ph type="title"/>
          </p:nvPr>
        </p:nvSpPr>
        <p:spPr>
          <a:xfrm>
            <a:off x="1709663" y="2778596"/>
            <a:ext cx="9814719" cy="1422400"/>
          </a:xfrm>
          <a:prstGeom prst="rect">
            <a:avLst/>
          </a:prstGeom>
        </p:spPr>
        <p:txBody>
          <a:bodyPr/>
          <a:lstStyle>
            <a:lvl1pPr defTabSz="672998">
              <a:defRPr sz="4554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b="1" dirty="0"/>
              <a:t>P</a:t>
            </a:r>
            <a:r>
              <a:rPr b="1" dirty="0"/>
              <a:t>hytoplankton </a:t>
            </a:r>
            <a:r>
              <a:rPr lang="en-US" b="1" dirty="0"/>
              <a:t>growth rate</a:t>
            </a:r>
            <a:endParaRPr b="1" dirty="0"/>
          </a:p>
        </p:txBody>
      </p:sp>
      <p:sp>
        <p:nvSpPr>
          <p:cNvPr id="139" name="François Ribalet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460875"/>
            <a:ext cx="10464800" cy="1130301"/>
          </a:xfrm>
          <a:prstGeom prst="rect">
            <a:avLst/>
          </a:prstGeom>
        </p:spPr>
        <p:txBody>
          <a:bodyPr/>
          <a:lstStyle/>
          <a:p>
            <a:pPr>
              <a:defRPr sz="300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</a:defRPr>
            </a:pPr>
            <a:r>
              <a:t>François Ribalet</a:t>
            </a:r>
          </a:p>
          <a:p>
            <a:pPr>
              <a:defRPr sz="3000">
                <a:solidFill>
                  <a:schemeClr val="accent1"/>
                </a:solidFill>
              </a:defRPr>
            </a:pPr>
            <a:r>
              <a:rPr u="sng">
                <a:hlinkClick r:id="rId3"/>
              </a:rPr>
              <a:t>ribalet@uw.edu</a:t>
            </a:r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36" y="-13062"/>
            <a:ext cx="4400089" cy="9064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Picture 3"/>
          <p:cNvGrpSpPr/>
          <p:nvPr/>
        </p:nvGrpSpPr>
        <p:grpSpPr>
          <a:xfrm>
            <a:off x="8860655" y="8471296"/>
            <a:ext cx="2969738" cy="1109461"/>
            <a:chOff x="0" y="0"/>
            <a:chExt cx="2969736" cy="1109459"/>
          </a:xfrm>
        </p:grpSpPr>
        <p:pic>
          <p:nvPicPr>
            <p:cNvPr id="142" name="Picture 3" descr="Picture 3"/>
            <p:cNvPicPr>
              <a:picLocks noChangeAspect="1"/>
            </p:cNvPicPr>
            <p:nvPr/>
          </p:nvPicPr>
          <p:blipFill>
            <a:blip r:embed="rId5"/>
            <a:srcRect l="19828" t="26383" r="1773" b="31811"/>
            <a:stretch>
              <a:fillRect/>
            </a:stretch>
          </p:blipFill>
          <p:spPr>
            <a:xfrm>
              <a:off x="127000" y="88900"/>
              <a:ext cx="2715738" cy="7792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1" name="Picture 3" descr="Picture 3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2969737" cy="1109461"/>
            </a:xfrm>
            <a:prstGeom prst="rect">
              <a:avLst/>
            </a:prstGeom>
            <a:effectLst/>
          </p:spPr>
        </p:pic>
      </p:grpSp>
      <p:pic>
        <p:nvPicPr>
          <p:cNvPr id="144" name="Picture 6" descr="Picture 6"/>
          <p:cNvPicPr>
            <a:picLocks noChangeAspect="1"/>
          </p:cNvPicPr>
          <p:nvPr/>
        </p:nvPicPr>
        <p:blipFill>
          <a:blip r:embed="rId7"/>
          <a:srcRect l="7706" t="38497" r="12586" b="33352"/>
          <a:stretch>
            <a:fillRect/>
          </a:stretch>
        </p:blipFill>
        <p:spPr>
          <a:xfrm>
            <a:off x="8179777" y="135369"/>
            <a:ext cx="4788878" cy="60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/>
          <p:nvPr/>
        </p:nvSpPr>
        <p:spPr>
          <a:xfrm>
            <a:off x="303657" y="319759"/>
            <a:ext cx="9165558" cy="188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pPr defTabSz="799795">
              <a:lnSpc>
                <a:spcPct val="90000"/>
              </a:lnSpc>
              <a:defRPr sz="3772">
                <a:solidFill>
                  <a:srgbClr val="00B0F0"/>
                </a:solidFill>
                <a:latin typeface="+mj-lt"/>
                <a:ea typeface="+mj-ea"/>
                <a:cs typeface="+mj-cs"/>
                <a:sym typeface="Calibri Light"/>
              </a:defRPr>
            </a:pPr>
            <a:r>
              <a:rPr>
                <a:solidFill>
                  <a:srgbClr val="929292"/>
                </a:solidFill>
              </a:rPr>
              <a:t>Light-driven synchrony of </a:t>
            </a:r>
            <a:r>
              <a:rPr i="1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rPr>
              <a:t>Prochlorococcus</a:t>
            </a:r>
            <a:r>
              <a:rPr>
                <a:solidFill>
                  <a:srgbClr val="929292"/>
                </a:solidFill>
              </a:rPr>
              <a:t> </a:t>
            </a:r>
            <a:r>
              <a:rPr b="1">
                <a:latin typeface="Calibri"/>
                <a:ea typeface="Calibri"/>
                <a:cs typeface="Calibri"/>
                <a:sym typeface="Calibri"/>
              </a:rPr>
              <a:t>growth</a:t>
            </a:r>
            <a:r>
              <a:t> </a:t>
            </a:r>
            <a:r>
              <a:rPr>
                <a:solidFill>
                  <a:srgbClr val="929292"/>
                </a:solidFill>
              </a:rPr>
              <a:t>and</a:t>
            </a:r>
            <a:r>
              <a:t> </a:t>
            </a:r>
            <a:r>
              <a:rPr b="1">
                <a:solidFill>
                  <a:srgbClr val="B645B4"/>
                </a:solidFill>
                <a:latin typeface="Calibri"/>
                <a:ea typeface="Calibri"/>
                <a:cs typeface="Calibri"/>
                <a:sym typeface="Calibri"/>
              </a:rPr>
              <a:t>mortality</a:t>
            </a:r>
            <a:r>
              <a:t> </a:t>
            </a:r>
            <a:r>
              <a:rPr>
                <a:solidFill>
                  <a:srgbClr val="929292"/>
                </a:solidFill>
              </a:rPr>
              <a:t>in the subtropical Pacific gyre</a:t>
            </a:r>
          </a:p>
        </p:txBody>
      </p:sp>
      <p:grpSp>
        <p:nvGrpSpPr>
          <p:cNvPr id="338" name="Picture 5"/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337" name="Picture 5" descr="Picture 5"/>
            <p:cNvPicPr>
              <a:picLocks noChangeAspect="1"/>
            </p:cNvPicPr>
            <p:nvPr/>
          </p:nvPicPr>
          <p:blipFill>
            <a:blip r:embed="rId2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6" name="Picture 5" descr="Picture 5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0162" y="9138668"/>
            <a:ext cx="284359" cy="2951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40" name="Screen Shot 2019-02-05 at 9.59.58 AM.png" descr="Screen Shot 2019-02-05 at 9.59.58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2" y="3444735"/>
            <a:ext cx="5085322" cy="342168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41" name="Screen Shot 2019-02-05 at 10.00.12 AM.png" descr="Screen Shot 2019-02-05 at 10.00.12 AM.png"/>
          <p:cNvPicPr>
            <a:picLocks noChangeAspect="1"/>
          </p:cNvPicPr>
          <p:nvPr/>
        </p:nvPicPr>
        <p:blipFill>
          <a:blip r:embed="rId5"/>
          <a:srcRect b="1014"/>
          <a:stretch>
            <a:fillRect/>
          </a:stretch>
        </p:blipFill>
        <p:spPr>
          <a:xfrm>
            <a:off x="5827584" y="3480941"/>
            <a:ext cx="6699567" cy="495583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342" name="https://doi.org/10.1073/pnas.1424279112"/>
          <p:cNvSpPr txBox="1"/>
          <p:nvPr/>
        </p:nvSpPr>
        <p:spPr>
          <a:xfrm>
            <a:off x="3850764" y="8962963"/>
            <a:ext cx="5087456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https://doi.org/10.1073/pnas.1424279112</a:t>
            </a:r>
          </a:p>
        </p:txBody>
      </p:sp>
      <p:sp>
        <p:nvSpPr>
          <p:cNvPr id="343" name="2 cruises in winter"/>
          <p:cNvSpPr txBox="1"/>
          <p:nvPr/>
        </p:nvSpPr>
        <p:spPr>
          <a:xfrm>
            <a:off x="1036465" y="7428179"/>
            <a:ext cx="327269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 cruises in winter</a:t>
            </a:r>
          </a:p>
        </p:txBody>
      </p:sp>
      <p:sp>
        <p:nvSpPr>
          <p:cNvPr id="344" name="I. Daily rates"/>
          <p:cNvSpPr txBox="1"/>
          <p:nvPr/>
        </p:nvSpPr>
        <p:spPr>
          <a:xfrm>
            <a:off x="1841567" y="2702279"/>
            <a:ext cx="19459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929292"/>
                </a:solidFill>
              </a:defRPr>
            </a:lvl1pPr>
          </a:lstStyle>
          <a:p>
            <a:r>
              <a:t>I. Daily rates</a:t>
            </a:r>
          </a:p>
        </p:txBody>
      </p:sp>
      <p:sp>
        <p:nvSpPr>
          <p:cNvPr id="345" name="II. Hourly rates"/>
          <p:cNvSpPr txBox="1"/>
          <p:nvPr/>
        </p:nvSpPr>
        <p:spPr>
          <a:xfrm>
            <a:off x="7922924" y="2702279"/>
            <a:ext cx="22967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929292"/>
                </a:solidFill>
              </a:defRPr>
            </a:lvl1pPr>
          </a:lstStyle>
          <a:p>
            <a:r>
              <a:t>II. Hourly rates</a:t>
            </a:r>
          </a:p>
        </p:txBody>
      </p:sp>
      <p:sp>
        <p:nvSpPr>
          <p:cNvPr id="346" name="Growth"/>
          <p:cNvSpPr txBox="1"/>
          <p:nvPr/>
        </p:nvSpPr>
        <p:spPr>
          <a:xfrm rot="16200000">
            <a:off x="5561062" y="7126087"/>
            <a:ext cx="838201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r>
              <a:t>Growth</a:t>
            </a:r>
          </a:p>
        </p:txBody>
      </p:sp>
      <p:sp>
        <p:nvSpPr>
          <p:cNvPr id="347" name="Growth"/>
          <p:cNvSpPr txBox="1"/>
          <p:nvPr/>
        </p:nvSpPr>
        <p:spPr>
          <a:xfrm rot="16200000">
            <a:off x="4864622" y="5116352"/>
            <a:ext cx="927618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r>
              <a:t>Growth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881528" y="2712167"/>
            <a:ext cx="1775718" cy="1270001"/>
            <a:chOff x="0" y="603249"/>
            <a:chExt cx="1775717" cy="1270000"/>
          </a:xfrm>
        </p:grpSpPr>
        <p:sp>
          <p:nvSpPr>
            <p:cNvPr id="348" name="Growth…"/>
            <p:cNvSpPr/>
            <p:nvPr/>
          </p:nvSpPr>
          <p:spPr>
            <a:xfrm>
              <a:off x="505717" y="603249"/>
              <a:ext cx="1270001" cy="1270001"/>
            </a:xfrm>
            <a:prstGeom prst="lin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solidFill>
                    <a:srgbClr val="929292"/>
                  </a:solidFill>
                </a:defRPr>
              </a:pPr>
              <a:endParaRPr/>
            </a:p>
            <a:p>
              <a:pPr>
                <a:defRPr sz="2400">
                  <a:solidFill>
                    <a:srgbClr val="929292"/>
                  </a:solidFill>
                </a:defRPr>
              </a:pPr>
              <a:r>
                <a:t>Growth</a:t>
              </a:r>
            </a:p>
            <a:p>
              <a:pPr>
                <a:defRPr sz="2400">
                  <a:solidFill>
                    <a:srgbClr val="929292"/>
                  </a:solidFill>
                </a:defRPr>
              </a:pPr>
              <a:r>
                <a:t>Mortality</a:t>
              </a:r>
            </a:p>
          </p:txBody>
        </p:sp>
        <p:sp>
          <p:nvSpPr>
            <p:cNvPr id="349" name="Line"/>
            <p:cNvSpPr/>
            <p:nvPr/>
          </p:nvSpPr>
          <p:spPr>
            <a:xfrm>
              <a:off x="0" y="654049"/>
              <a:ext cx="395488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12700" y="984250"/>
              <a:ext cx="395489" cy="1"/>
            </a:xfrm>
            <a:prstGeom prst="line">
              <a:avLst/>
            </a:prstGeom>
            <a:noFill/>
            <a:ln w="38100" cap="flat"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52" name="Ribalet et al. 2015"/>
          <p:cNvSpPr txBox="1"/>
          <p:nvPr/>
        </p:nvSpPr>
        <p:spPr>
          <a:xfrm>
            <a:off x="1150867" y="8952879"/>
            <a:ext cx="211897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75360">
              <a:lnSpc>
                <a:spcPct val="90000"/>
              </a:lnSpc>
              <a:defRPr sz="21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 Light"/>
              </a:defRPr>
            </a:pPr>
            <a:r>
              <a:t>Ribalet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et al. </a:t>
            </a:r>
            <a:r>
              <a:t>2015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"/>
          <p:cNvGrpSpPr/>
          <p:nvPr/>
        </p:nvGrpSpPr>
        <p:grpSpPr>
          <a:xfrm>
            <a:off x="1866125" y="3286236"/>
            <a:ext cx="6307179" cy="6444933"/>
            <a:chOff x="0" y="0"/>
            <a:chExt cx="6307177" cy="6444932"/>
          </a:xfrm>
        </p:grpSpPr>
        <p:pic>
          <p:nvPicPr>
            <p:cNvPr id="354" name="Picture 5" descr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6307178" cy="5761253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55" name="Temperature (deg C)"/>
            <p:cNvSpPr txBox="1"/>
            <p:nvPr/>
          </p:nvSpPr>
          <p:spPr>
            <a:xfrm>
              <a:off x="2321331" y="5790367"/>
              <a:ext cx="2678108" cy="654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noAutofit/>
            </a:bodyPr>
            <a:lstStyle>
              <a:lvl1pPr defTabSz="650240"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t>Temperature (deg C)</a:t>
              </a:r>
            </a:p>
          </p:txBody>
        </p:sp>
      </p:grpSp>
      <p:sp>
        <p:nvSpPr>
          <p:cNvPr id="357" name="Title 1"/>
          <p:cNvSpPr txBox="1"/>
          <p:nvPr/>
        </p:nvSpPr>
        <p:spPr>
          <a:xfrm>
            <a:off x="496710" y="103859"/>
            <a:ext cx="9402427" cy="188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pPr defTabSz="975360">
              <a:lnSpc>
                <a:spcPct val="90000"/>
              </a:lnSpc>
              <a:defRPr sz="4600">
                <a:solidFill>
                  <a:srgbClr val="929292"/>
                </a:solidFill>
                <a:latin typeface="+mj-lt"/>
                <a:ea typeface="+mj-ea"/>
                <a:cs typeface="+mj-cs"/>
                <a:sym typeface="Calibri Light"/>
              </a:defRPr>
            </a:pPr>
            <a:r>
              <a:t>I. Daily rates of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Prochlorococcus</a:t>
            </a:r>
            <a:r>
              <a:t> </a:t>
            </a:r>
            <a:r>
              <a: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cell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r>
              <a:t> in surface waters</a:t>
            </a:r>
          </a:p>
        </p:txBody>
      </p:sp>
      <p:sp>
        <p:nvSpPr>
          <p:cNvPr id="358" name="105 daily rates of cell growth in surface waters, paired with SST, PAR and nutrient concentrations (35 cruises)."/>
          <p:cNvSpPr txBox="1"/>
          <p:nvPr/>
        </p:nvSpPr>
        <p:spPr>
          <a:xfrm>
            <a:off x="516101" y="2129028"/>
            <a:ext cx="9244515" cy="974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342900" indent="-342900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buChar char="•"/>
              <a:defRPr sz="2800"/>
            </a:lvl1pPr>
          </a:lstStyle>
          <a:p>
            <a:r>
              <a:t>105 daily rates of cell growth in surface waters, paired with SST, PAR and nutrient concentrations (35 cruises).</a:t>
            </a:r>
          </a:p>
        </p:txBody>
      </p:sp>
      <p:pic>
        <p:nvPicPr>
          <p:cNvPr id="359" name="Picture 24" descr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304" y="1250421"/>
            <a:ext cx="2925106" cy="268599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grpSp>
        <p:nvGrpSpPr>
          <p:cNvPr id="362" name="Picture 5"/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361" name="Picture 5" descr="Picture 5"/>
            <p:cNvPicPr>
              <a:picLocks noChangeAspect="1"/>
            </p:cNvPicPr>
            <p:nvPr/>
          </p:nvPicPr>
          <p:blipFill>
            <a:blip r:embed="rId4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0" name="Picture 5" descr="Picture 5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7462" y="9125968"/>
            <a:ext cx="284359" cy="2951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"/>
          <p:cNvGrpSpPr/>
          <p:nvPr/>
        </p:nvGrpSpPr>
        <p:grpSpPr>
          <a:xfrm>
            <a:off x="1866125" y="3286236"/>
            <a:ext cx="6307179" cy="6444933"/>
            <a:chOff x="0" y="0"/>
            <a:chExt cx="6307177" cy="6444932"/>
          </a:xfrm>
        </p:grpSpPr>
        <p:pic>
          <p:nvPicPr>
            <p:cNvPr id="365" name="Picture 5" descr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6307178" cy="5761253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66" name="Temperature (deg C)"/>
            <p:cNvSpPr txBox="1"/>
            <p:nvPr/>
          </p:nvSpPr>
          <p:spPr>
            <a:xfrm>
              <a:off x="2334031" y="5790367"/>
              <a:ext cx="2678108" cy="654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noAutofit/>
            </a:bodyPr>
            <a:lstStyle>
              <a:lvl1pPr defTabSz="650240"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t>Temperature (deg C)</a:t>
              </a:r>
            </a:p>
          </p:txBody>
        </p:sp>
      </p:grpSp>
      <p:sp>
        <p:nvSpPr>
          <p:cNvPr id="368" name="Title 1"/>
          <p:cNvSpPr txBox="1"/>
          <p:nvPr/>
        </p:nvSpPr>
        <p:spPr>
          <a:xfrm>
            <a:off x="496710" y="103859"/>
            <a:ext cx="9402427" cy="188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pPr defTabSz="975360">
              <a:lnSpc>
                <a:spcPct val="90000"/>
              </a:lnSpc>
              <a:defRPr sz="4600">
                <a:solidFill>
                  <a:srgbClr val="929292"/>
                </a:solidFill>
                <a:latin typeface="+mj-lt"/>
                <a:ea typeface="+mj-ea"/>
                <a:cs typeface="+mj-cs"/>
                <a:sym typeface="Calibri Light"/>
              </a:defRPr>
            </a:pPr>
            <a:r>
              <a:t>I. Daily rates of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Prochlorococcus</a:t>
            </a:r>
            <a:r>
              <a:t> </a:t>
            </a:r>
            <a:r>
              <a: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cell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r>
              <a:t> in surface waters</a:t>
            </a:r>
          </a:p>
        </p:txBody>
      </p:sp>
      <p:pic>
        <p:nvPicPr>
          <p:cNvPr id="369" name="Picture 24" descr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235" y="1250421"/>
            <a:ext cx="2925105" cy="268599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grpSp>
        <p:nvGrpSpPr>
          <p:cNvPr id="379" name="Group"/>
          <p:cNvGrpSpPr/>
          <p:nvPr/>
        </p:nvGrpSpPr>
        <p:grpSpPr>
          <a:xfrm>
            <a:off x="3194265" y="3656225"/>
            <a:ext cx="9025122" cy="4614407"/>
            <a:chOff x="-1" y="0"/>
            <a:chExt cx="9025120" cy="4614406"/>
          </a:xfrm>
        </p:grpSpPr>
        <p:sp>
          <p:nvSpPr>
            <p:cNvPr id="370" name="TextBox 17"/>
            <p:cNvSpPr/>
            <p:nvPr/>
          </p:nvSpPr>
          <p:spPr>
            <a:xfrm>
              <a:off x="5366893" y="1274940"/>
              <a:ext cx="36582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>
                <a:defRPr sz="2800"/>
              </a:pPr>
              <a:r>
                <a:t>Thermal acclimation and nutrient availability control </a:t>
              </a:r>
              <a:r>
                <a:rPr i="1"/>
                <a:t>Prochlorococcus</a:t>
              </a:r>
              <a:r>
                <a:t> growth rates in surface waters</a:t>
              </a:r>
            </a:p>
          </p:txBody>
        </p:sp>
        <p:grpSp>
          <p:nvGrpSpPr>
            <p:cNvPr id="375" name="Group"/>
            <p:cNvGrpSpPr/>
            <p:nvPr/>
          </p:nvGrpSpPr>
          <p:grpSpPr>
            <a:xfrm>
              <a:off x="-1" y="0"/>
              <a:ext cx="5285377" cy="4614406"/>
              <a:chOff x="0" y="0"/>
              <a:chExt cx="5285375" cy="4614405"/>
            </a:xfrm>
          </p:grpSpPr>
          <p:sp>
            <p:nvSpPr>
              <p:cNvPr id="371" name="Rectangle"/>
              <p:cNvSpPr/>
              <p:nvPr/>
            </p:nvSpPr>
            <p:spPr>
              <a:xfrm>
                <a:off x="0" y="0"/>
                <a:ext cx="4672472" cy="4614405"/>
              </a:xfrm>
              <a:prstGeom prst="rect">
                <a:avLst/>
              </a:prstGeom>
              <a:solidFill>
                <a:srgbClr val="F5F4F7">
                  <a:alpha val="5265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650240">
                  <a:defRPr sz="2400">
                    <a:solidFill>
                      <a:srgbClr val="000000"/>
                    </a:solidFill>
                  </a:defRPr>
                </a:pPr>
                <a:endParaRPr dirty="0"/>
              </a:p>
            </p:txBody>
          </p:sp>
          <p:sp>
            <p:nvSpPr>
              <p:cNvPr id="372" name="temperature-nutrient…"/>
              <p:cNvSpPr txBox="1"/>
              <p:nvPr/>
            </p:nvSpPr>
            <p:spPr>
              <a:xfrm>
                <a:off x="1944092" y="3190517"/>
                <a:ext cx="3341283" cy="992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650240">
                  <a:defRPr sz="1800">
                    <a:solidFill>
                      <a:srgbClr val="848484"/>
                    </a:solidFill>
                  </a:defRPr>
                </a:pPr>
                <a:r>
                  <a:rPr dirty="0"/>
                  <a:t>temperature-nutrient</a:t>
                </a:r>
              </a:p>
              <a:p>
                <a:pPr defTabSz="650240">
                  <a:defRPr sz="1800">
                    <a:solidFill>
                      <a:srgbClr val="848484"/>
                    </a:solidFill>
                  </a:defRPr>
                </a:pPr>
                <a:r>
                  <a:rPr dirty="0"/>
                  <a:t> interactions</a:t>
                </a:r>
              </a:p>
            </p:txBody>
          </p:sp>
          <p:sp>
            <p:nvSpPr>
              <p:cNvPr id="385" name="Connection Line"/>
              <p:cNvSpPr/>
              <p:nvPr/>
            </p:nvSpPr>
            <p:spPr>
              <a:xfrm>
                <a:off x="168901" y="278316"/>
                <a:ext cx="3725956" cy="3716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1706" y="13890"/>
                      <a:pt x="18906" y="6690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DE3D0E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74" name="Line"/>
              <p:cNvSpPr/>
              <p:nvPr/>
            </p:nvSpPr>
            <p:spPr>
              <a:xfrm flipH="1" flipV="1">
                <a:off x="3879925" y="279823"/>
                <a:ext cx="793914" cy="1"/>
              </a:xfrm>
              <a:prstGeom prst="line">
                <a:avLst/>
              </a:prstGeom>
              <a:noFill/>
              <a:ln w="25400" cap="flat">
                <a:solidFill>
                  <a:srgbClr val="E81F0E"/>
                </a:solidFill>
                <a:prstDash val="solid"/>
                <a:miter lim="800000"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650240">
                  <a:defRPr sz="24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76" name="temperature-controlled growth"/>
            <p:cNvSpPr/>
            <p:nvPr/>
          </p:nvSpPr>
          <p:spPr>
            <a:xfrm flipV="1">
              <a:off x="1079276" y="2786604"/>
              <a:ext cx="1795779" cy="31346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650240">
                <a:defRPr sz="1800">
                  <a:solidFill>
                    <a:srgbClr val="F5221F"/>
                  </a:solidFill>
                </a:defRPr>
              </a:lvl1pPr>
            </a:lstStyle>
            <a:p>
              <a:endParaRPr dirty="0"/>
            </a:p>
          </p:txBody>
        </p:sp>
        <p:sp>
          <p:nvSpPr>
            <p:cNvPr id="377" name="nutrient-…"/>
            <p:cNvSpPr/>
            <p:nvPr/>
          </p:nvSpPr>
          <p:spPr>
            <a:xfrm>
              <a:off x="3848623" y="159655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/>
            <a:p>
              <a:pPr defTabSz="650240">
                <a:defRPr sz="1800">
                  <a:solidFill>
                    <a:srgbClr val="365B9D"/>
                  </a:solidFill>
                </a:defRPr>
              </a:pPr>
              <a:r>
                <a:rPr dirty="0"/>
                <a:t>nutrient-</a:t>
              </a:r>
            </a:p>
            <a:p>
              <a:pPr defTabSz="650240">
                <a:defRPr sz="1800">
                  <a:solidFill>
                    <a:srgbClr val="365B9D"/>
                  </a:solidFill>
                </a:defRPr>
              </a:pPr>
              <a:r>
                <a:rPr dirty="0"/>
                <a:t>controlled </a:t>
              </a:r>
            </a:p>
            <a:p>
              <a:pPr defTabSz="650240">
                <a:defRPr sz="1800">
                  <a:solidFill>
                    <a:srgbClr val="365B9D"/>
                  </a:solidFill>
                </a:defRPr>
              </a:pPr>
              <a:r>
                <a:rPr dirty="0"/>
                <a:t>growth</a:t>
              </a:r>
            </a:p>
          </p:txBody>
        </p:sp>
        <p:sp>
          <p:nvSpPr>
            <p:cNvPr id="378" name="Line"/>
            <p:cNvSpPr/>
            <p:nvPr/>
          </p:nvSpPr>
          <p:spPr>
            <a:xfrm flipV="1">
              <a:off x="3879925" y="277459"/>
              <a:ext cx="1" cy="4329703"/>
            </a:xfrm>
            <a:prstGeom prst="line">
              <a:avLst/>
            </a:prstGeom>
            <a:noFill/>
            <a:ln w="25400" cap="flat">
              <a:solidFill>
                <a:srgbClr val="4472C4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650240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82" name="Picture 5"/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381" name="Picture 5" descr="Picture 5"/>
            <p:cNvPicPr>
              <a:picLocks noChangeAspect="1"/>
            </p:cNvPicPr>
            <p:nvPr/>
          </p:nvPicPr>
          <p:blipFill>
            <a:blip r:embed="rId4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0" name="Picture 5" descr="Picture 5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7462" y="9125968"/>
            <a:ext cx="284359" cy="2951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84" name="105 daily rates of cell growth in surface waters, paired with SST, PAR and nutrient concentrations (35 cruises)."/>
          <p:cNvSpPr txBox="1"/>
          <p:nvPr/>
        </p:nvSpPr>
        <p:spPr>
          <a:xfrm>
            <a:off x="516101" y="2078228"/>
            <a:ext cx="9244515" cy="974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342900" indent="-342900" defTabSz="97536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buChar char="•"/>
              <a:defRPr sz="2800"/>
            </a:lvl1pPr>
          </a:lstStyle>
          <a:p>
            <a:r>
              <a:t>105 daily rates of cell growth in surface waters, paired with SST, PAR and nutrient concentrations (35 cruises).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A2E6D34-3731-B144-BC14-8E045347FA74}"/>
              </a:ext>
            </a:extLst>
          </p:cNvPr>
          <p:cNvSpPr/>
          <p:nvPr/>
        </p:nvSpPr>
        <p:spPr>
          <a:xfrm rot="19100534">
            <a:off x="3214596" y="5994860"/>
            <a:ext cx="3145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temperature-controlled growth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Box 15"/>
          <p:cNvSpPr txBox="1"/>
          <p:nvPr/>
        </p:nvSpPr>
        <p:spPr>
          <a:xfrm>
            <a:off x="902264" y="2002081"/>
            <a:ext cx="2229009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 Seasonality</a:t>
            </a:r>
          </a:p>
        </p:txBody>
      </p:sp>
      <p:sp>
        <p:nvSpPr>
          <p:cNvPr id="388" name="TextBox 16"/>
          <p:cNvSpPr txBox="1"/>
          <p:nvPr/>
        </p:nvSpPr>
        <p:spPr>
          <a:xfrm>
            <a:off x="951910" y="6299551"/>
            <a:ext cx="1992026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Mesoscale</a:t>
            </a:r>
          </a:p>
        </p:txBody>
      </p:sp>
      <p:sp>
        <p:nvSpPr>
          <p:cNvPr id="389" name="TextBox 17"/>
          <p:cNvSpPr txBox="1"/>
          <p:nvPr/>
        </p:nvSpPr>
        <p:spPr>
          <a:xfrm>
            <a:off x="7513017" y="6946132"/>
            <a:ext cx="5255675" cy="1908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defRPr sz="2800"/>
            </a:pPr>
            <a:r>
              <a:rPr b="1"/>
              <a:t>Preliminary data</a:t>
            </a:r>
            <a:r>
              <a:t> suggest that the diel coupling of growth and mortality varies over the </a:t>
            </a:r>
            <a:r>
              <a:rPr b="1"/>
              <a:t>season</a:t>
            </a:r>
            <a:r>
              <a:t> and with the </a:t>
            </a:r>
            <a:r>
              <a:rPr b="1"/>
              <a:t>flow regime</a:t>
            </a:r>
          </a:p>
        </p:txBody>
      </p:sp>
      <p:pic>
        <p:nvPicPr>
          <p:cNvPr id="390" name="Content Placeholder 19" descr="Content Placeholder 19"/>
          <p:cNvPicPr>
            <a:picLocks noChangeAspect="1"/>
          </p:cNvPicPr>
          <p:nvPr/>
        </p:nvPicPr>
        <p:blipFill>
          <a:blip r:embed="rId2"/>
          <a:srcRect l="2398"/>
          <a:stretch>
            <a:fillRect/>
          </a:stretch>
        </p:blipFill>
        <p:spPr>
          <a:xfrm>
            <a:off x="944967" y="2678506"/>
            <a:ext cx="10479867" cy="357826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91" name="Picture 20" descr="Picture 20"/>
          <p:cNvPicPr>
            <a:picLocks noChangeAspect="1"/>
          </p:cNvPicPr>
          <p:nvPr/>
        </p:nvPicPr>
        <p:blipFill>
          <a:blip r:embed="rId3"/>
          <a:srcRect l="2500" t="183" r="39234" b="50429"/>
          <a:stretch>
            <a:fillRect/>
          </a:stretch>
        </p:blipFill>
        <p:spPr>
          <a:xfrm>
            <a:off x="968022" y="6993120"/>
            <a:ext cx="6358255" cy="179603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392" name="Title 1"/>
          <p:cNvSpPr txBox="1"/>
          <p:nvPr/>
        </p:nvSpPr>
        <p:spPr>
          <a:xfrm>
            <a:off x="496710" y="103859"/>
            <a:ext cx="9151866" cy="188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pPr defTabSz="868070">
              <a:lnSpc>
                <a:spcPct val="90000"/>
              </a:lnSpc>
              <a:defRPr sz="4093">
                <a:solidFill>
                  <a:srgbClr val="929292"/>
                </a:solidFill>
                <a:latin typeface="+mj-lt"/>
                <a:ea typeface="+mj-ea"/>
                <a:cs typeface="+mj-cs"/>
                <a:sym typeface="Calibri Light"/>
              </a:defRPr>
            </a:pPr>
            <a:r>
              <a:t>II. Diel coupling of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Prochlorococcus</a:t>
            </a:r>
            <a:r>
              <a:t> </a:t>
            </a:r>
            <a:r>
              <a: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r>
              <a:t> and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mortality</a:t>
            </a:r>
            <a:r>
              <a:t> in the subtropical gyre</a:t>
            </a:r>
          </a:p>
        </p:txBody>
      </p:sp>
      <p:grpSp>
        <p:nvGrpSpPr>
          <p:cNvPr id="395" name="Picture 5"/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394" name="Picture 5" descr="Picture 5"/>
            <p:cNvPicPr>
              <a:picLocks noChangeAspect="1"/>
            </p:cNvPicPr>
            <p:nvPr/>
          </p:nvPicPr>
          <p:blipFill>
            <a:blip r:embed="rId4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3" name="Picture 5" descr="Picture 5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  <p:sp>
        <p:nvSpPr>
          <p:cNvPr id="3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0162" y="9138668"/>
            <a:ext cx="284359" cy="2951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8108237" y="1969522"/>
            <a:ext cx="1983234" cy="1422241"/>
            <a:chOff x="0" y="266860"/>
            <a:chExt cx="1983232" cy="1422239"/>
          </a:xfrm>
        </p:grpSpPr>
        <p:sp>
          <p:nvSpPr>
            <p:cNvPr id="397" name="Hourly Growth rates…"/>
            <p:cNvSpPr/>
            <p:nvPr/>
          </p:nvSpPr>
          <p:spPr>
            <a:xfrm>
              <a:off x="713232" y="419100"/>
              <a:ext cx="1270001" cy="1270001"/>
            </a:xfrm>
            <a:prstGeom prst="lin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solidFill>
                    <a:srgbClr val="929292"/>
                  </a:solidFill>
                </a:defRPr>
              </a:pPr>
              <a:r>
                <a:t>Hourly Growth rates</a:t>
              </a:r>
            </a:p>
            <a:p>
              <a:pPr>
                <a:defRPr sz="2400">
                  <a:solidFill>
                    <a:srgbClr val="929292"/>
                  </a:solidFill>
                </a:defRPr>
              </a:pPr>
              <a:r>
                <a:t>Hourly Mortality rates</a:t>
              </a:r>
            </a:p>
          </p:txBody>
        </p:sp>
        <p:sp>
          <p:nvSpPr>
            <p:cNvPr id="398" name="Line"/>
            <p:cNvSpPr/>
            <p:nvPr/>
          </p:nvSpPr>
          <p:spPr>
            <a:xfrm>
              <a:off x="0" y="266860"/>
              <a:ext cx="590303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12700" y="609760"/>
              <a:ext cx="590303" cy="1"/>
            </a:xfrm>
            <a:prstGeom prst="line">
              <a:avLst/>
            </a:prstGeom>
            <a:noFill/>
            <a:ln w="38100" cap="flat">
              <a:solidFill>
                <a:srgbClr val="AC1B6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737C17-8C3D-C941-A414-457EACC8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hackathon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A76BF3-2C55-8140-9215-F32DFBCA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8970" y="3631228"/>
            <a:ext cx="11216641" cy="464142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Particle size distribution composed of different species</a:t>
            </a:r>
          </a:p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Effect of size / time resolution  on growth rate estimates</a:t>
            </a:r>
          </a:p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Allelometric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carbon fixation and respiration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94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776676" y="240686"/>
            <a:ext cx="11704320" cy="16256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7" name="Content Placeholder 3" descr="Content Placeholder 3"/>
          <p:cNvPicPr>
            <a:picLocks noChangeAspect="1"/>
          </p:cNvPicPr>
          <p:nvPr/>
        </p:nvPicPr>
        <p:blipFill>
          <a:blip r:embed="rId2"/>
          <a:srcRect b="66570"/>
          <a:stretch>
            <a:fillRect/>
          </a:stretch>
        </p:blipFill>
        <p:spPr>
          <a:xfrm>
            <a:off x="8039298" y="2014540"/>
            <a:ext cx="4939386" cy="2506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Content Placeholder 3" descr="Content Placeholder 3"/>
          <p:cNvPicPr>
            <a:picLocks noChangeAspect="1"/>
          </p:cNvPicPr>
          <p:nvPr/>
        </p:nvPicPr>
        <p:blipFill>
          <a:blip r:embed="rId2"/>
          <a:srcRect t="61022"/>
          <a:stretch>
            <a:fillRect/>
          </a:stretch>
        </p:blipFill>
        <p:spPr>
          <a:xfrm>
            <a:off x="8192933" y="4907716"/>
            <a:ext cx="4601520" cy="2722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ontent Placeholder 5" descr="Content Placeholder 5"/>
          <p:cNvPicPr>
            <a:picLocks noChangeAspect="1"/>
          </p:cNvPicPr>
          <p:nvPr/>
        </p:nvPicPr>
        <p:blipFill>
          <a:blip r:embed="rId3"/>
          <a:srcRect l="4553" b="18616"/>
          <a:stretch>
            <a:fillRect/>
          </a:stretch>
        </p:blipFill>
        <p:spPr>
          <a:xfrm>
            <a:off x="537356" y="104397"/>
            <a:ext cx="8147831" cy="2103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732" y="7630714"/>
            <a:ext cx="3983575" cy="1786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8" descr="Object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355" y="3485956"/>
            <a:ext cx="3257191" cy="66429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05036BD-1151-2345-BEA1-77DADA3812AE}"/>
              </a:ext>
            </a:extLst>
          </p:cNvPr>
          <p:cNvSpPr/>
          <p:nvPr/>
        </p:nvSpPr>
        <p:spPr>
          <a:xfrm>
            <a:off x="468751" y="5130932"/>
            <a:ext cx="65024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6394" indent="-406394">
              <a:buSzPct val="100000"/>
              <a:buFont typeface="Arial"/>
              <a:buChar char="•"/>
              <a:defRPr b="1"/>
            </a:pPr>
            <a:r>
              <a:rPr lang="en-US" sz="2800" b="1" dirty="0">
                <a:latin typeface="+mj-lt"/>
              </a:rPr>
              <a:t>Temperature (and light) explained most of the variance in cell abundance</a:t>
            </a:r>
          </a:p>
          <a:p>
            <a:pPr marL="406394" indent="-406394">
              <a:buSzPct val="100000"/>
              <a:buFont typeface="Arial"/>
              <a:buChar char="•"/>
              <a:defRPr b="1"/>
            </a:pPr>
            <a:endParaRPr lang="en-US" sz="2800" b="1" dirty="0">
              <a:latin typeface="+mj-lt"/>
            </a:endParaRPr>
          </a:p>
          <a:p>
            <a:pPr marL="406394" indent="-406394">
              <a:buSzPct val="100000"/>
              <a:buFont typeface="Arial"/>
              <a:buChar char="•"/>
              <a:defRPr b="1"/>
            </a:pPr>
            <a:r>
              <a:rPr lang="en-US" sz="2800" b="1" dirty="0">
                <a:latin typeface="+mj-lt"/>
              </a:rPr>
              <a:t>By 2070-2100, 29% increase in Prochlorococcus cell abundance globally (40-50% in the NE Pacific)</a:t>
            </a:r>
          </a:p>
          <a:p>
            <a:pPr marL="406394" indent="-406394">
              <a:buSzPct val="100000"/>
              <a:buFont typeface="Arial"/>
              <a:buChar char="•"/>
              <a:defRPr b="1"/>
            </a:pPr>
            <a:endParaRPr lang="en-US" sz="3200" b="1" dirty="0">
              <a:latin typeface="+mj-lt"/>
            </a:endParaRPr>
          </a:p>
          <a:p>
            <a:pPr algn="ctr">
              <a:buSzPct val="100000"/>
              <a:defRPr b="1"/>
            </a:pPr>
            <a:r>
              <a:rPr lang="en-US" sz="3200" b="1" i="1" dirty="0">
                <a:solidFill>
                  <a:srgbClr val="C00000"/>
                </a:solidFill>
                <a:latin typeface="+mj-lt"/>
              </a:rPr>
              <a:t>Increase due to higher µ </a:t>
            </a:r>
          </a:p>
          <a:p>
            <a:pPr algn="ctr">
              <a:buSzPct val="100000"/>
              <a:defRPr b="1"/>
            </a:pPr>
            <a:r>
              <a:rPr lang="en-US" sz="3200" b="1" i="1" dirty="0">
                <a:solidFill>
                  <a:srgbClr val="C00000"/>
                </a:solidFill>
                <a:latin typeface="+mj-lt"/>
              </a:rPr>
              <a:t>and/or lower m ?</a:t>
            </a:r>
          </a:p>
          <a:p>
            <a:pPr marL="406394" indent="-406394">
              <a:buSzPct val="100000"/>
              <a:buFont typeface="Arial"/>
              <a:buChar char="•"/>
              <a:defRPr b="1"/>
            </a:pPr>
            <a:endParaRPr lang="en-US" sz="3200" dirty="0">
              <a:latin typeface="+mj-lt"/>
            </a:endParaRPr>
          </a:p>
          <a:p>
            <a:pPr marL="406394" indent="-406394">
              <a:buSzPct val="100000"/>
              <a:buFont typeface="Arial"/>
              <a:buChar char="•"/>
              <a:defRPr b="1"/>
            </a:pPr>
            <a:endParaRPr lang="en-US" sz="3200" dirty="0">
              <a:latin typeface="+mj-lt"/>
            </a:endParaRPr>
          </a:p>
        </p:txBody>
      </p:sp>
      <p:pic>
        <p:nvPicPr>
          <p:cNvPr id="10" name="Picture 6" descr="Picture 6">
            <a:extLst>
              <a:ext uri="{FF2B5EF4-FFF2-40B4-BE49-F238E27FC236}">
                <a16:creationId xmlns:a16="http://schemas.microsoft.com/office/drawing/2014/main" xmlns="" id="{E6A68FCD-C987-6647-905A-BF96457C98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671"/>
          <a:stretch/>
        </p:blipFill>
        <p:spPr>
          <a:xfrm>
            <a:off x="8661718" y="129294"/>
            <a:ext cx="3694546" cy="18852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D3BE0E-CE41-B64B-A95D-D56640D539B1}"/>
              </a:ext>
            </a:extLst>
          </p:cNvPr>
          <p:cNvSpPr txBox="1"/>
          <p:nvPr/>
        </p:nvSpPr>
        <p:spPr>
          <a:xfrm>
            <a:off x="776676" y="2125686"/>
            <a:ext cx="427200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669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Flombaum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et al., 2013 PNAS 110 9824:9829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59F396-1A7D-F74C-9543-6F9321AB2AD0}"/>
              </a:ext>
            </a:extLst>
          </p:cNvPr>
          <p:cNvSpPr/>
          <p:nvPr/>
        </p:nvSpPr>
        <p:spPr>
          <a:xfrm>
            <a:off x="8685187" y="240686"/>
            <a:ext cx="488793" cy="448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3C08A28-98C2-974E-ABE6-050BED692B66}"/>
              </a:ext>
            </a:extLst>
          </p:cNvPr>
          <p:cNvSpPr/>
          <p:nvPr/>
        </p:nvSpPr>
        <p:spPr>
          <a:xfrm>
            <a:off x="8039298" y="2280846"/>
            <a:ext cx="488793" cy="448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87C9BBB-84D3-A84C-8D98-329CED5E497E}"/>
              </a:ext>
            </a:extLst>
          </p:cNvPr>
          <p:cNvSpPr/>
          <p:nvPr/>
        </p:nvSpPr>
        <p:spPr>
          <a:xfrm>
            <a:off x="8039298" y="5176947"/>
            <a:ext cx="488793" cy="448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8C2A279-477B-8E45-B322-D179EECF0B2B}"/>
              </a:ext>
            </a:extLst>
          </p:cNvPr>
          <p:cNvSpPr/>
          <p:nvPr/>
        </p:nvSpPr>
        <p:spPr>
          <a:xfrm>
            <a:off x="1918741" y="3267998"/>
            <a:ext cx="3882452" cy="1079150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160503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3749331"/>
            <a:ext cx="11216640" cy="37379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Interpretation of cell abundance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5541" y="4119638"/>
            <a:ext cx="10822619" cy="30871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74678" y="2730697"/>
                <a:ext cx="4991688" cy="849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𝑑𝐶</m:t>
                        </m:r>
                      </m:num>
                      <m:den>
                        <m: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= (µ </a:t>
                </a:r>
                <a:r>
                  <a:rPr lang="mr-IN" sz="3413" dirty="0">
                    <a:solidFill>
                      <a:schemeClr val="bg2">
                        <a:lumMod val="75000"/>
                      </a:schemeClr>
                    </a:solidFill>
                  </a:rPr>
                  <a:t>–</a:t>
                </a:r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m + transport) x</a:t>
                </a:r>
                <a:r>
                  <a:rPr lang="en-US" sz="3413" dirty="0">
                    <a:solidFill>
                      <a:srgbClr val="00B050"/>
                    </a:solidFill>
                  </a:rPr>
                  <a:t> C</a:t>
                </a:r>
                <a:endParaRPr lang="en-US" sz="3413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78" y="2730697"/>
                <a:ext cx="4991688" cy="849079"/>
              </a:xfrm>
              <a:prstGeom prst="rect">
                <a:avLst/>
              </a:prstGeom>
              <a:blipFill>
                <a:blip r:embed="rId3"/>
                <a:stretch>
                  <a:fillRect l="-254" r="-253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8431249" y="2861476"/>
            <a:ext cx="496711" cy="626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35"/>
          </a:p>
        </p:txBody>
      </p:sp>
      <p:sp>
        <p:nvSpPr>
          <p:cNvPr id="15" name="TextBox 14"/>
          <p:cNvSpPr txBox="1"/>
          <p:nvPr/>
        </p:nvSpPr>
        <p:spPr>
          <a:xfrm>
            <a:off x="8113456" y="3726221"/>
            <a:ext cx="3834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abundance measured at time </a:t>
            </a:r>
            <a:r>
              <a:rPr lang="en-US" sz="2000" i="1" dirty="0"/>
              <a:t>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5541" y="7445277"/>
            <a:ext cx="1082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Amplitude and periodicity matter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1758" y="6291709"/>
            <a:ext cx="1015021" cy="2674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38"/>
              <a:t>concentration</a:t>
            </a:r>
            <a:endParaRPr lang="en-US" sz="1138" dirty="0"/>
          </a:p>
        </p:txBody>
      </p:sp>
      <p:grpSp>
        <p:nvGrpSpPr>
          <p:cNvPr id="12" name="Picture 5">
            <a:extLst>
              <a:ext uri="{FF2B5EF4-FFF2-40B4-BE49-F238E27FC236}">
                <a16:creationId xmlns:a16="http://schemas.microsoft.com/office/drawing/2014/main" xmlns="" id="{13113F53-F84C-7843-9AA2-5C4657B725A5}"/>
              </a:ext>
            </a:extLst>
          </p:cNvPr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16" name="Picture 5" descr="Picture 5">
              <a:extLst>
                <a:ext uri="{FF2B5EF4-FFF2-40B4-BE49-F238E27FC236}">
                  <a16:creationId xmlns:a16="http://schemas.microsoft.com/office/drawing/2014/main" xmlns="" id="{0D0D7AEA-023A-0640-A9EA-71B57B4B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" name="Picture 5" descr="Picture 5">
              <a:extLst>
                <a:ext uri="{FF2B5EF4-FFF2-40B4-BE49-F238E27FC236}">
                  <a16:creationId xmlns:a16="http://schemas.microsoft.com/office/drawing/2014/main" xmlns="" id="{4B7E69E1-F1E1-BE45-AD61-C79C5FAC01F4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3943307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74678" y="2730697"/>
                <a:ext cx="4991688" cy="849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𝑑𝐶</m:t>
                        </m:r>
                      </m:num>
                      <m:den>
                        <m: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= (</a:t>
                </a:r>
                <a:r>
                  <a:rPr lang="en-US" sz="3413" dirty="0">
                    <a:solidFill>
                      <a:srgbClr val="00B0F0"/>
                    </a:solidFill>
                  </a:rPr>
                  <a:t>µ</a:t>
                </a:r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mr-IN" sz="3413" dirty="0">
                    <a:solidFill>
                      <a:schemeClr val="bg2">
                        <a:lumMod val="75000"/>
                      </a:schemeClr>
                    </a:solidFill>
                  </a:rPr>
                  <a:t>–</a:t>
                </a:r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m + transport) x</a:t>
                </a:r>
                <a:r>
                  <a:rPr lang="en-US" sz="3413" dirty="0">
                    <a:solidFill>
                      <a:srgbClr val="00B050"/>
                    </a:solidFill>
                  </a:rPr>
                  <a:t> C</a:t>
                </a:r>
                <a:endParaRPr lang="en-US" sz="3413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78" y="2730697"/>
                <a:ext cx="4991688" cy="849079"/>
              </a:xfrm>
              <a:prstGeom prst="rect">
                <a:avLst/>
              </a:prstGeom>
              <a:blipFill>
                <a:blip r:embed="rId2"/>
                <a:stretch>
                  <a:fillRect l="-254" r="-253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3618552"/>
            <a:ext cx="11216640" cy="37379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Interpretation of cell abundance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5541" y="4119638"/>
            <a:ext cx="10822619" cy="30871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sp>
        <p:nvSpPr>
          <p:cNvPr id="5" name="TextBox 4"/>
          <p:cNvSpPr txBox="1"/>
          <p:nvPr/>
        </p:nvSpPr>
        <p:spPr>
          <a:xfrm>
            <a:off x="8933284" y="3576708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Cell division rate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9396" y="2897393"/>
            <a:ext cx="496711" cy="626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35"/>
          </a:p>
        </p:txBody>
      </p:sp>
      <p:sp>
        <p:nvSpPr>
          <p:cNvPr id="8" name="TextBox 7"/>
          <p:cNvSpPr txBox="1"/>
          <p:nvPr/>
        </p:nvSpPr>
        <p:spPr>
          <a:xfrm>
            <a:off x="2209605" y="6121557"/>
            <a:ext cx="1015021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38" dirty="0"/>
              <a:t>concentration</a:t>
            </a:r>
          </a:p>
          <a:p>
            <a:r>
              <a:rPr lang="en-US" sz="1138" dirty="0"/>
              <a:t>division</a:t>
            </a:r>
          </a:p>
        </p:txBody>
      </p:sp>
      <p:grpSp>
        <p:nvGrpSpPr>
          <p:cNvPr id="10" name="Picture 5">
            <a:extLst>
              <a:ext uri="{FF2B5EF4-FFF2-40B4-BE49-F238E27FC236}">
                <a16:creationId xmlns:a16="http://schemas.microsoft.com/office/drawing/2014/main" xmlns="" id="{ECC9D268-A816-2E46-950E-2E90FF77B623}"/>
              </a:ext>
            </a:extLst>
          </p:cNvPr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11" name="Picture 5" descr="Picture 5">
              <a:extLst>
                <a:ext uri="{FF2B5EF4-FFF2-40B4-BE49-F238E27FC236}">
                  <a16:creationId xmlns:a16="http://schemas.microsoft.com/office/drawing/2014/main" xmlns="" id="{D3852E88-9E4C-9C41-A04A-D6F3D5AC0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" name="Picture 5" descr="Picture 5">
              <a:extLst>
                <a:ext uri="{FF2B5EF4-FFF2-40B4-BE49-F238E27FC236}">
                  <a16:creationId xmlns:a16="http://schemas.microsoft.com/office/drawing/2014/main" xmlns="" id="{3E83B4C5-E29C-364D-A4B4-B23C1262D80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6290779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74678" y="2730697"/>
                <a:ext cx="4991688" cy="849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𝑑𝐶</m:t>
                        </m:r>
                      </m:num>
                      <m:den>
                        <m: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= (</a:t>
                </a:r>
                <a:r>
                  <a:rPr lang="en-US" sz="3413" dirty="0">
                    <a:solidFill>
                      <a:srgbClr val="00B0F0"/>
                    </a:solidFill>
                  </a:rPr>
                  <a:t>µ</a:t>
                </a:r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mr-IN" sz="3413" dirty="0">
                    <a:solidFill>
                      <a:schemeClr val="bg2">
                        <a:lumMod val="75000"/>
                      </a:schemeClr>
                    </a:solidFill>
                  </a:rPr>
                  <a:t>–</a:t>
                </a:r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sz="3413" dirty="0">
                    <a:solidFill>
                      <a:srgbClr val="903CCD"/>
                    </a:solidFill>
                  </a:rPr>
                  <a:t>m + transport</a:t>
                </a:r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) x</a:t>
                </a:r>
                <a:r>
                  <a:rPr lang="en-US" sz="3413" dirty="0">
                    <a:solidFill>
                      <a:srgbClr val="00B050"/>
                    </a:solidFill>
                  </a:rPr>
                  <a:t> C</a:t>
                </a:r>
                <a:endParaRPr lang="en-US" sz="3413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78" y="2730697"/>
                <a:ext cx="4991688" cy="849079"/>
              </a:xfrm>
              <a:prstGeom prst="rect">
                <a:avLst/>
              </a:prstGeom>
              <a:blipFill>
                <a:blip r:embed="rId2"/>
                <a:stretch>
                  <a:fillRect l="-254" r="-253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3618552"/>
            <a:ext cx="11216640" cy="37379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Interpretation of cell abundance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5541" y="4119638"/>
            <a:ext cx="10822619" cy="30871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sp>
        <p:nvSpPr>
          <p:cNvPr id="10" name="Rectangle 9"/>
          <p:cNvSpPr/>
          <p:nvPr/>
        </p:nvSpPr>
        <p:spPr>
          <a:xfrm>
            <a:off x="5557558" y="2912548"/>
            <a:ext cx="2579473" cy="6111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35"/>
          </a:p>
        </p:txBody>
      </p:sp>
      <p:sp>
        <p:nvSpPr>
          <p:cNvPr id="13" name="TextBox 12"/>
          <p:cNvSpPr txBox="1"/>
          <p:nvPr/>
        </p:nvSpPr>
        <p:spPr>
          <a:xfrm>
            <a:off x="5730447" y="3571120"/>
            <a:ext cx="6380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 loss rate = biotic + abiotic factors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1760" y="5963550"/>
            <a:ext cx="1015021" cy="6176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38" dirty="0"/>
              <a:t>concentration</a:t>
            </a:r>
          </a:p>
          <a:p>
            <a:r>
              <a:rPr lang="en-US" sz="1138" dirty="0"/>
              <a:t>division</a:t>
            </a:r>
          </a:p>
          <a:p>
            <a:r>
              <a:rPr lang="en-US" sz="1138" dirty="0"/>
              <a:t>loss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77144" y="7356506"/>
            <a:ext cx="5540299" cy="83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35" dirty="0"/>
              <a:t>Rates / fluxes are key</a:t>
            </a:r>
          </a:p>
        </p:txBody>
      </p:sp>
      <p:grpSp>
        <p:nvGrpSpPr>
          <p:cNvPr id="11" name="Picture 5">
            <a:extLst>
              <a:ext uri="{FF2B5EF4-FFF2-40B4-BE49-F238E27FC236}">
                <a16:creationId xmlns:a16="http://schemas.microsoft.com/office/drawing/2014/main" xmlns="" id="{8C153C30-7F94-7045-A58B-51ED197BD442}"/>
              </a:ext>
            </a:extLst>
          </p:cNvPr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16" name="Picture 5" descr="Picture 5">
              <a:extLst>
                <a:ext uri="{FF2B5EF4-FFF2-40B4-BE49-F238E27FC236}">
                  <a16:creationId xmlns:a16="http://schemas.microsoft.com/office/drawing/2014/main" xmlns="" id="{EFCA8782-0E32-294C-ADEF-25CADFFA6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" name="Picture 5" descr="Picture 5">
              <a:extLst>
                <a:ext uri="{FF2B5EF4-FFF2-40B4-BE49-F238E27FC236}">
                  <a16:creationId xmlns:a16="http://schemas.microsoft.com/office/drawing/2014/main" xmlns="" id="{49BE6AD0-F7CF-A449-BB26-4E7D9F94610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2776048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nventional flow cytometer"/>
          <p:cNvSpPr txBox="1">
            <a:spLocks noGrp="1"/>
          </p:cNvSpPr>
          <p:nvPr>
            <p:ph type="body" idx="1"/>
          </p:nvPr>
        </p:nvSpPr>
        <p:spPr>
          <a:xfrm>
            <a:off x="1004081" y="1169352"/>
            <a:ext cx="8702521" cy="7909914"/>
          </a:xfrm>
          <a:prstGeom prst="rect">
            <a:avLst/>
          </a:prstGeom>
        </p:spPr>
        <p:txBody>
          <a:bodyPr/>
          <a:lstStyle>
            <a:lvl1pPr marL="465364" indent="-465364" defTabSz="650240">
              <a:lnSpc>
                <a:spcPct val="100000"/>
              </a:lnSpc>
              <a:buClr>
                <a:srgbClr val="4F81BD"/>
              </a:buClr>
              <a:defRPr sz="3800">
                <a:solidFill>
                  <a:srgbClr val="A7A7A7"/>
                </a:solidFill>
              </a:defRPr>
            </a:lvl1pPr>
          </a:lstStyle>
          <a:p>
            <a:pPr marL="0" indent="0">
              <a:buNone/>
              <a:defRPr>
                <a:solidFill>
                  <a:srgbClr val="FFFF00"/>
                </a:solidFill>
              </a:defRPr>
            </a:pPr>
            <a:r>
              <a:rPr lang="en-US" dirty="0">
                <a:solidFill>
                  <a:srgbClr val="00B0F0"/>
                </a:solidFill>
              </a:rPr>
              <a:t>SeaFlow, a continuous </a:t>
            </a:r>
            <a:r>
              <a:rPr dirty="0">
                <a:solidFill>
                  <a:srgbClr val="00B0F0"/>
                </a:solidFill>
              </a:rPr>
              <a:t>flow cytomet</a:t>
            </a:r>
            <a:r>
              <a:rPr lang="en-US" dirty="0">
                <a:solidFill>
                  <a:srgbClr val="00B0F0"/>
                </a:solidFill>
              </a:rPr>
              <a:t>er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156" name="Screen Shot 2019-02-01 at 11.01.21 AM.png" descr="Screen Shot 2019-02-01 at 11.01.2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81" y="2519176"/>
            <a:ext cx="8962665" cy="295855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grpSp>
        <p:nvGrpSpPr>
          <p:cNvPr id="159" name="Picture 5"/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158" name="Picture 5" descr="Picture 5"/>
            <p:cNvPicPr>
              <a:picLocks noChangeAspect="1"/>
            </p:cNvPicPr>
            <p:nvPr/>
          </p:nvPicPr>
          <p:blipFill>
            <a:blip r:embed="rId3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7" name="Picture 5" descr="Picture 5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  <p:sp>
        <p:nvSpPr>
          <p:cNvPr id="16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90730" y="9145864"/>
            <a:ext cx="219991" cy="3078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8E52782-2A7F-4646-ACF8-61250CCA391F}"/>
              </a:ext>
            </a:extLst>
          </p:cNvPr>
          <p:cNvSpPr txBox="1">
            <a:spLocks/>
          </p:cNvSpPr>
          <p:nvPr/>
        </p:nvSpPr>
        <p:spPr>
          <a:xfrm>
            <a:off x="3134522" y="6746583"/>
            <a:ext cx="8019031" cy="1929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 anchor="t">
            <a:normAutofit/>
          </a:bodyPr>
          <a:lstStyle>
            <a:lvl1pPr marL="228600" marR="0" indent="-228600" algn="l" defTabSz="97536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609600" marR="0" indent="-266700" algn="l" defTabSz="97536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005839" marR="0" indent="-320039" algn="l" defTabSz="97536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397976" marR="0" indent="-369276" algn="l" defTabSz="97536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1740876" marR="0" indent="-369276" algn="l" defTabSz="97536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spcBef>
                <a:spcPts val="500"/>
              </a:spcBef>
              <a:defRPr sz="2400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High speed, single-cell analysis</a:t>
            </a:r>
          </a:p>
          <a:p>
            <a:pPr hangingPunct="1">
              <a:spcBef>
                <a:spcPts val="500"/>
              </a:spcBef>
              <a:defRPr sz="2400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Multiparametric (light scattering, pigment)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9634894" y="4309291"/>
            <a:ext cx="2236510" cy="2890317"/>
            <a:chOff x="3187180" y="2901718"/>
            <a:chExt cx="2096728" cy="2709672"/>
          </a:xfrm>
        </p:grpSpPr>
        <p:pic>
          <p:nvPicPr>
            <p:cNvPr id="39" name="Picture 38" descr="Size_Dist_Prochloro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0149" y="3068795"/>
              <a:ext cx="2093759" cy="2375518"/>
            </a:xfrm>
            <a:prstGeom prst="rect">
              <a:avLst/>
            </a:prstGeom>
          </p:spPr>
        </p:pic>
        <p:sp>
          <p:nvSpPr>
            <p:cNvPr id="79" name="Rectangle 78"/>
            <p:cNvSpPr/>
            <p:nvPr/>
          </p:nvSpPr>
          <p:spPr>
            <a:xfrm>
              <a:off x="3187180" y="4424773"/>
              <a:ext cx="322342" cy="302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2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269928" y="2901718"/>
              <a:ext cx="2013980" cy="270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2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46054" y="1440533"/>
            <a:ext cx="2358716" cy="1666581"/>
            <a:chOff x="1056312" y="2074283"/>
            <a:chExt cx="6785365" cy="4379976"/>
          </a:xfrm>
        </p:grpSpPr>
        <p:grpSp>
          <p:nvGrpSpPr>
            <p:cNvPr id="14" name="Group 13"/>
            <p:cNvGrpSpPr/>
            <p:nvPr/>
          </p:nvGrpSpPr>
          <p:grpSpPr>
            <a:xfrm>
              <a:off x="1056312" y="2074283"/>
              <a:ext cx="6785365" cy="4379976"/>
              <a:chOff x="1056312" y="2074283"/>
              <a:chExt cx="6785365" cy="4379976"/>
            </a:xfrm>
          </p:grpSpPr>
          <p:pic>
            <p:nvPicPr>
              <p:cNvPr id="17" name="Picture 16" descr="Picture 1.png"/>
              <p:cNvPicPr>
                <a:picLocks noChangeAspect="1"/>
              </p:cNvPicPr>
              <p:nvPr/>
            </p:nvPicPr>
            <p:blipFill rotWithShape="1">
              <a:blip r:embed="rId3"/>
              <a:srcRect b="2045"/>
              <a:stretch/>
            </p:blipFill>
            <p:spPr bwMode="auto">
              <a:xfrm>
                <a:off x="1056312" y="2074283"/>
                <a:ext cx="6785365" cy="4379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5301761" y="2774023"/>
                <a:ext cx="1886441" cy="101918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92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349784" y="4167195"/>
              <a:ext cx="1146655" cy="10191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8486" y="4167195"/>
              <a:ext cx="1011035" cy="10191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702679" y="2903931"/>
            <a:ext cx="273206" cy="3130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758" y="1559310"/>
            <a:ext cx="8350424" cy="1535918"/>
          </a:xfrm>
        </p:spPr>
        <p:txBody>
          <a:bodyPr>
            <a:normAutofit/>
          </a:bodyPr>
          <a:lstStyle/>
          <a:p>
            <a:r>
              <a:rPr lang="en-US" sz="3982" b="1" dirty="0"/>
              <a:t>Cell abundance and size distribution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measured by SeaFlow</a:t>
            </a:r>
          </a:p>
        </p:txBody>
      </p:sp>
      <p:pic>
        <p:nvPicPr>
          <p:cNvPr id="73" name="Content Placeholder 7" descr="FigS1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47" t="1066" r="48668" b="49939"/>
          <a:stretch/>
        </p:blipFill>
        <p:spPr>
          <a:xfrm>
            <a:off x="338203" y="4245334"/>
            <a:ext cx="3627258" cy="281638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202471" y="4371426"/>
            <a:ext cx="343832" cy="32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sp>
        <p:nvSpPr>
          <p:cNvPr id="76" name="Rectangle 75"/>
          <p:cNvSpPr/>
          <p:nvPr/>
        </p:nvSpPr>
        <p:spPr>
          <a:xfrm>
            <a:off x="1134573" y="4309291"/>
            <a:ext cx="2760845" cy="28903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grpSp>
        <p:nvGrpSpPr>
          <p:cNvPr id="83" name="Group 82"/>
          <p:cNvGrpSpPr/>
          <p:nvPr/>
        </p:nvGrpSpPr>
        <p:grpSpPr>
          <a:xfrm>
            <a:off x="4982957" y="4310741"/>
            <a:ext cx="3712649" cy="2890317"/>
            <a:chOff x="5599241" y="2901718"/>
            <a:chExt cx="3480608" cy="2709672"/>
          </a:xfrm>
        </p:grpSpPr>
        <p:grpSp>
          <p:nvGrpSpPr>
            <p:cNvPr id="86" name="Group 85"/>
            <p:cNvGrpSpPr/>
            <p:nvPr/>
          </p:nvGrpSpPr>
          <p:grpSpPr>
            <a:xfrm>
              <a:off x="5643337" y="3504434"/>
              <a:ext cx="3436512" cy="1531319"/>
              <a:chOff x="507274" y="1985554"/>
              <a:chExt cx="3902439" cy="17229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3979818" y="1998536"/>
                <a:ext cx="365760" cy="226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162698" y="3361509"/>
                <a:ext cx="247015" cy="31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07274" y="1985554"/>
                <a:ext cx="224246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07274" y="3403666"/>
                <a:ext cx="224246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5599241" y="2901718"/>
              <a:ext cx="3407288" cy="270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20"/>
            </a:p>
          </p:txBody>
        </p:sp>
      </p:grpSp>
      <p:pic>
        <p:nvPicPr>
          <p:cNvPr id="95" name="Picture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51" y="4927529"/>
            <a:ext cx="3377419" cy="2174635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9723159" y="3817195"/>
            <a:ext cx="223848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dirty="0"/>
              <a:t>Size distribution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964992" y="3824498"/>
            <a:ext cx="365240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dirty="0"/>
              <a:t>Cell abundance</a:t>
            </a:r>
          </a:p>
        </p:txBody>
      </p:sp>
      <p:sp>
        <p:nvSpPr>
          <p:cNvPr id="98" name="Oval 97"/>
          <p:cNvSpPr/>
          <p:nvPr/>
        </p:nvSpPr>
        <p:spPr>
          <a:xfrm rot="19247578">
            <a:off x="2045406" y="5691299"/>
            <a:ext cx="743512" cy="5791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sp>
        <p:nvSpPr>
          <p:cNvPr id="103" name="TextBox 102"/>
          <p:cNvSpPr txBox="1"/>
          <p:nvPr/>
        </p:nvSpPr>
        <p:spPr>
          <a:xfrm>
            <a:off x="1134571" y="3808046"/>
            <a:ext cx="276084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/>
              <a:t>Community </a:t>
            </a:r>
            <a:r>
              <a:rPr lang="en-US" sz="1920" dirty="0"/>
              <a:t>structure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3894040" y="5754450"/>
            <a:ext cx="103100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10783586" y="7271278"/>
            <a:ext cx="405" cy="614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2514994" y="7860176"/>
            <a:ext cx="8269198" cy="25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6" idx="2"/>
          </p:cNvCxnSpPr>
          <p:nvPr/>
        </p:nvCxnSpPr>
        <p:spPr>
          <a:xfrm flipH="1">
            <a:off x="2514995" y="7199608"/>
            <a:ext cx="1" cy="660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2" y="1436340"/>
            <a:ext cx="1770098" cy="167077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4799300" y="7807602"/>
            <a:ext cx="4755615" cy="33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64" dirty="0"/>
              <a:t>* Light scattering converted to cell volume</a:t>
            </a:r>
          </a:p>
        </p:txBody>
      </p:sp>
      <p:grpSp>
        <p:nvGrpSpPr>
          <p:cNvPr id="35" name="Picture 5">
            <a:extLst>
              <a:ext uri="{FF2B5EF4-FFF2-40B4-BE49-F238E27FC236}">
                <a16:creationId xmlns:a16="http://schemas.microsoft.com/office/drawing/2014/main" xmlns="" id="{6E2A90F0-F8E6-D544-B46E-ED43641509C0}"/>
              </a:ext>
            </a:extLst>
          </p:cNvPr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36" name="Picture 5" descr="Picture 5">
              <a:extLst>
                <a:ext uri="{FF2B5EF4-FFF2-40B4-BE49-F238E27FC236}">
                  <a16:creationId xmlns:a16="http://schemas.microsoft.com/office/drawing/2014/main" xmlns="" id="{D8497EC8-6E00-5647-8611-DE1AEA63F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" name="Picture 5" descr="Picture 5">
              <a:extLst>
                <a:ext uri="{FF2B5EF4-FFF2-40B4-BE49-F238E27FC236}">
                  <a16:creationId xmlns:a16="http://schemas.microsoft.com/office/drawing/2014/main" xmlns="" id="{2558C89B-AC34-E14E-81A3-DEE8A6D7E7B6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196832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512" y="1419254"/>
            <a:ext cx="8693258" cy="1413934"/>
          </a:xfrm>
        </p:spPr>
        <p:txBody>
          <a:bodyPr>
            <a:normAutofit/>
          </a:bodyPr>
          <a:lstStyle/>
          <a:p>
            <a:r>
              <a:rPr lang="en-US" sz="3840" b="1" dirty="0"/>
              <a:t>µ</a:t>
            </a:r>
            <a:r>
              <a:rPr lang="en-US" sz="3840" dirty="0">
                <a:solidFill>
                  <a:srgbClr val="00B050"/>
                </a:solidFill>
              </a:rPr>
              <a:t> </a:t>
            </a:r>
            <a:r>
              <a:rPr lang="en-US" b="1" dirty="0"/>
              <a:t>Size-structured matrix population model </a:t>
            </a:r>
            <a:r>
              <a:rPr lang="en-US" sz="2347" dirty="0"/>
              <a:t>(Caswell 2000, </a:t>
            </a:r>
            <a:r>
              <a:rPr lang="en-US" sz="2347" dirty="0" err="1"/>
              <a:t>Sosik</a:t>
            </a:r>
            <a:r>
              <a:rPr lang="en-US" sz="2347" dirty="0"/>
              <a:t> et al. 2003)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84551" y="5798286"/>
            <a:ext cx="3371152" cy="487589"/>
          </a:xfrm>
        </p:spPr>
        <p:txBody>
          <a:bodyPr>
            <a:noAutofit/>
          </a:bodyPr>
          <a:lstStyle/>
          <a:p>
            <a:r>
              <a:rPr lang="en-US" sz="1707" dirty="0">
                <a:solidFill>
                  <a:srgbClr val="FFC000"/>
                </a:solidFill>
              </a:rPr>
              <a:t>Growth</a:t>
            </a:r>
            <a:r>
              <a:rPr lang="en-US" sz="1707" dirty="0">
                <a:solidFill>
                  <a:srgbClr val="FF0000"/>
                </a:solidFill>
              </a:rPr>
              <a:t> </a:t>
            </a:r>
            <a:r>
              <a:rPr lang="en-US" sz="1707" dirty="0"/>
              <a:t>depends on irradiance</a:t>
            </a:r>
          </a:p>
        </p:txBody>
      </p:sp>
      <p:pic>
        <p:nvPicPr>
          <p:cNvPr id="12" name="Picture 11" descr="Size_Dist_Prochloro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333" y="1419254"/>
            <a:ext cx="1342908" cy="1523624"/>
          </a:xfrm>
          <a:prstGeom prst="rect">
            <a:avLst/>
          </a:prstGeom>
        </p:spPr>
      </p:pic>
      <p:pic>
        <p:nvPicPr>
          <p:cNvPr id="25" name="Picture 24" descr="Screen Shot 2012-09-27 at 10.28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2" y="6615601"/>
            <a:ext cx="1751947" cy="1534002"/>
          </a:xfrm>
          <a:prstGeom prst="rect">
            <a:avLst/>
          </a:prstGeom>
        </p:spPr>
      </p:pic>
      <p:pic>
        <p:nvPicPr>
          <p:cNvPr id="28" name="Picture 27" descr="Screen Shot 2012-09-27 at 10.28.51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99" y="4299458"/>
            <a:ext cx="1648058" cy="1412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74676" y="3887134"/>
                <a:ext cx="1910801" cy="385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707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d>
                      <m:dPr>
                        <m:ctrlPr>
                          <a:rPr lang="en-US" sz="1707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707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1707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707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1707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1707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707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707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707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1+</m:t>
                        </m:r>
                        <m:r>
                          <a:rPr lang="en-US" sz="1707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1707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707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707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707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707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</m:oMath>
                </a14:m>
                <a:r>
                  <a:rPr lang="en-US" sz="1707" dirty="0">
                    <a:solidFill>
                      <a:schemeClr val="bg2">
                        <a:lumMod val="50000"/>
                      </a:schemeClr>
                    </a:solidFill>
                  </a:rPr>
                  <a:t>max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676" y="3887134"/>
                <a:ext cx="1910801" cy="385618"/>
              </a:xfrm>
              <a:prstGeom prst="rect">
                <a:avLst/>
              </a:prstGeom>
              <a:blipFill>
                <a:blip r:embed="rId5"/>
                <a:stretch>
                  <a:fillRect l="-3289" t="-64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96616" y="6167362"/>
                <a:ext cx="2490554" cy="444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93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d>
                        <m:dPr>
                          <m:ctrlPr>
                            <a:rPr lang="en-US" sz="1493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93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1493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93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93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sz="1493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sz="1493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1493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93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  <m:r>
                                    <a:rPr lang="en-US" sz="1493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1493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1493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sz="1493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93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US" sz="1493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493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r>
                            <m:rPr>
                              <m:sty m:val="p"/>
                            </m:rPr>
                            <a:rPr lang="en-US" sz="1493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</m:e>
                      </m:d>
                    </m:oMath>
                  </m:oMathPara>
                </a14:m>
                <a:endParaRPr lang="en-US" sz="1493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616" y="6167362"/>
                <a:ext cx="2490554" cy="444352"/>
              </a:xfrm>
              <a:prstGeom prst="rect">
                <a:avLst/>
              </a:prstGeom>
              <a:blipFill>
                <a:blip r:embed="rId6"/>
                <a:stretch>
                  <a:fillRect l="-1015"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/>
          <a:srcRect t="32664" r="15296"/>
          <a:stretch/>
        </p:blipFill>
        <p:spPr>
          <a:xfrm>
            <a:off x="8792806" y="3549048"/>
            <a:ext cx="2865896" cy="312834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437481" y="3459155"/>
            <a:ext cx="3367609" cy="47280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sp>
        <p:nvSpPr>
          <p:cNvPr id="39" name="Rectangle 38"/>
          <p:cNvSpPr/>
          <p:nvPr/>
        </p:nvSpPr>
        <p:spPr>
          <a:xfrm>
            <a:off x="8776936" y="3468056"/>
            <a:ext cx="2944596" cy="31788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sp>
        <p:nvSpPr>
          <p:cNvPr id="17" name="Rectangle 16"/>
          <p:cNvSpPr/>
          <p:nvPr/>
        </p:nvSpPr>
        <p:spPr>
          <a:xfrm>
            <a:off x="4435105" y="3474543"/>
            <a:ext cx="3289042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3836" indent="-243836">
              <a:buFont typeface="Arial" charset="0"/>
              <a:buChar char="•"/>
            </a:pPr>
            <a:r>
              <a:rPr lang="en-US" sz="1707" dirty="0">
                <a:solidFill>
                  <a:srgbClr val="00B0F0"/>
                </a:solidFill>
              </a:rPr>
              <a:t>Division</a:t>
            </a:r>
            <a:r>
              <a:rPr lang="en-US" sz="1707" dirty="0">
                <a:solidFill>
                  <a:srgbClr val="00B050"/>
                </a:solidFill>
              </a:rPr>
              <a:t> </a:t>
            </a:r>
            <a:r>
              <a:rPr lang="en-US" sz="1707" dirty="0"/>
              <a:t>depends on cell volume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77373" y="3033687"/>
            <a:ext cx="3101746" cy="4176124"/>
            <a:chOff x="95510" y="1902677"/>
            <a:chExt cx="2907886" cy="3915116"/>
          </a:xfrm>
        </p:grpSpPr>
        <p:grpSp>
          <p:nvGrpSpPr>
            <p:cNvPr id="8" name="Group 7"/>
            <p:cNvGrpSpPr/>
            <p:nvPr/>
          </p:nvGrpSpPr>
          <p:grpSpPr>
            <a:xfrm>
              <a:off x="317045" y="2915872"/>
              <a:ext cx="2396792" cy="2399042"/>
              <a:chOff x="472178" y="2755669"/>
              <a:chExt cx="2396792" cy="239904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472178" y="2755669"/>
                <a:ext cx="2396792" cy="2399042"/>
                <a:chOff x="4648200" y="1781624"/>
                <a:chExt cx="3318533" cy="3661021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4648200" y="1781624"/>
                  <a:ext cx="3318533" cy="3661021"/>
                  <a:chOff x="1950827" y="1107571"/>
                  <a:chExt cx="5124448" cy="5986516"/>
                </a:xfrm>
              </p:grpSpPr>
              <p:pic>
                <p:nvPicPr>
                  <p:cNvPr id="14" name="Picture 13" descr="Screen Shot 2011-10-13 at 11.09.27 AM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0827" y="1107571"/>
                    <a:ext cx="5124448" cy="3573972"/>
                  </a:xfrm>
                  <a:prstGeom prst="rect">
                    <a:avLst/>
                  </a:prstGeom>
                </p:spPr>
              </p:pic>
              <p:pic>
                <p:nvPicPr>
                  <p:cNvPr id="15" name="Content Placeholder 3" descr="Screen Shot 2011-10-13 at 10.52.48 AM.png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-19614" b="-19614"/>
                  <a:stretch>
                    <a:fillRect/>
                  </a:stretch>
                </p:blipFill>
                <p:spPr>
                  <a:xfrm>
                    <a:off x="1950828" y="4275839"/>
                    <a:ext cx="5124447" cy="28182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Freeform 21"/>
                <p:cNvSpPr/>
                <p:nvPr/>
              </p:nvSpPr>
              <p:spPr>
                <a:xfrm>
                  <a:off x="4845138" y="1942276"/>
                  <a:ext cx="2961513" cy="1904927"/>
                </a:xfrm>
                <a:custGeom>
                  <a:avLst/>
                  <a:gdLst>
                    <a:gd name="connsiteX0" fmla="*/ 0 w 3713896"/>
                    <a:gd name="connsiteY0" fmla="*/ 2283776 h 2283776"/>
                    <a:gd name="connsiteX1" fmla="*/ 421549 w 3713896"/>
                    <a:gd name="connsiteY1" fmla="*/ 2171722 h 2283776"/>
                    <a:gd name="connsiteX2" fmla="*/ 811081 w 3713896"/>
                    <a:gd name="connsiteY2" fmla="*/ 1771527 h 2283776"/>
                    <a:gd name="connsiteX3" fmla="*/ 1120572 w 3713896"/>
                    <a:gd name="connsiteY3" fmla="*/ 1189911 h 2283776"/>
                    <a:gd name="connsiteX4" fmla="*/ 1456744 w 3713896"/>
                    <a:gd name="connsiteY4" fmla="*/ 373514 h 2283776"/>
                    <a:gd name="connsiteX5" fmla="*/ 1824932 w 3713896"/>
                    <a:gd name="connsiteY5" fmla="*/ 0 h 2283776"/>
                    <a:gd name="connsiteX6" fmla="*/ 2177111 w 3713896"/>
                    <a:gd name="connsiteY6" fmla="*/ 373514 h 2283776"/>
                    <a:gd name="connsiteX7" fmla="*/ 2561307 w 3713896"/>
                    <a:gd name="connsiteY7" fmla="*/ 1211255 h 2283776"/>
                    <a:gd name="connsiteX8" fmla="*/ 2908151 w 3713896"/>
                    <a:gd name="connsiteY8" fmla="*/ 1872910 h 2283776"/>
                    <a:gd name="connsiteX9" fmla="*/ 3335036 w 3713896"/>
                    <a:gd name="connsiteY9" fmla="*/ 2187730 h 2283776"/>
                    <a:gd name="connsiteX10" fmla="*/ 3713896 w 3713896"/>
                    <a:gd name="connsiteY10" fmla="*/ 2267768 h 2283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13896" h="2283776">
                      <a:moveTo>
                        <a:pt x="0" y="2283776"/>
                      </a:moveTo>
                      <a:cubicBezTo>
                        <a:pt x="143184" y="2270436"/>
                        <a:pt x="286369" y="2257097"/>
                        <a:pt x="421549" y="2171722"/>
                      </a:cubicBezTo>
                      <a:cubicBezTo>
                        <a:pt x="556729" y="2086347"/>
                        <a:pt x="694577" y="1935162"/>
                        <a:pt x="811081" y="1771527"/>
                      </a:cubicBezTo>
                      <a:cubicBezTo>
                        <a:pt x="927585" y="1607892"/>
                        <a:pt x="1012962" y="1422913"/>
                        <a:pt x="1120572" y="1189911"/>
                      </a:cubicBezTo>
                      <a:cubicBezTo>
                        <a:pt x="1228182" y="956909"/>
                        <a:pt x="1339351" y="571833"/>
                        <a:pt x="1456744" y="373514"/>
                      </a:cubicBezTo>
                      <a:cubicBezTo>
                        <a:pt x="1574137" y="175195"/>
                        <a:pt x="1704871" y="0"/>
                        <a:pt x="1824932" y="0"/>
                      </a:cubicBezTo>
                      <a:cubicBezTo>
                        <a:pt x="1944993" y="0"/>
                        <a:pt x="2054382" y="171638"/>
                        <a:pt x="2177111" y="373514"/>
                      </a:cubicBezTo>
                      <a:cubicBezTo>
                        <a:pt x="2299840" y="575390"/>
                        <a:pt x="2439467" y="961356"/>
                        <a:pt x="2561307" y="1211255"/>
                      </a:cubicBezTo>
                      <a:cubicBezTo>
                        <a:pt x="2683147" y="1461154"/>
                        <a:pt x="2779196" y="1710164"/>
                        <a:pt x="2908151" y="1872910"/>
                      </a:cubicBezTo>
                      <a:cubicBezTo>
                        <a:pt x="3037106" y="2035656"/>
                        <a:pt x="3200745" y="2121920"/>
                        <a:pt x="3335036" y="2187730"/>
                      </a:cubicBezTo>
                      <a:cubicBezTo>
                        <a:pt x="3469327" y="2253540"/>
                        <a:pt x="3713896" y="2267768"/>
                        <a:pt x="3713896" y="2267768"/>
                      </a:cubicBezTo>
                    </a:path>
                  </a:pathLst>
                </a:cu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920"/>
                </a:p>
              </p:txBody>
            </p:sp>
          </p:grpSp>
          <p:sp>
            <p:nvSpPr>
              <p:cNvPr id="42" name="TextBox 41"/>
              <p:cNvSpPr txBox="1"/>
              <p:nvPr/>
            </p:nvSpPr>
            <p:spPr>
              <a:xfrm>
                <a:off x="754071" y="4139311"/>
                <a:ext cx="667550" cy="271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80" dirty="0">
                    <a:solidFill>
                      <a:srgbClr val="00B0F0"/>
                    </a:solidFill>
                  </a:rPr>
                  <a:t>Division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212357" y="4152467"/>
                <a:ext cx="648014" cy="271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80" dirty="0">
                    <a:solidFill>
                      <a:srgbClr val="FFC000"/>
                    </a:solidFill>
                  </a:rPr>
                  <a:t>Growth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605203" y="4877712"/>
                <a:ext cx="524783" cy="271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80" dirty="0">
                    <a:solidFill>
                      <a:srgbClr val="FF0000"/>
                    </a:solidFill>
                  </a:rPr>
                  <a:t>Stasis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5510" y="2315980"/>
              <a:ext cx="2731285" cy="35018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2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9891" y="2314997"/>
              <a:ext cx="2793505" cy="332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4796" indent="-304796">
                <a:buFont typeface="Arial" charset="0"/>
                <a:buChar char="•"/>
              </a:pPr>
              <a:r>
                <a:rPr lang="en-US" sz="1707"/>
                <a:t>Observed size </a:t>
              </a:r>
              <a:r>
                <a:rPr lang="en-US" sz="1707" dirty="0"/>
                <a:t>distribution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405" y="5448461"/>
              <a:ext cx="1406936" cy="36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04796" indent="-304796">
                <a:buFont typeface="Arial" charset="0"/>
                <a:buChar char="•"/>
              </a:pPr>
              <a:r>
                <a:rPr lang="en-US" sz="1920" dirty="0"/>
                <a:t>irradiance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8502" y="1902677"/>
              <a:ext cx="2588291" cy="36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20" dirty="0"/>
                <a:t>I. INPUT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571010" y="3033687"/>
            <a:ext cx="308946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dirty="0"/>
              <a:t>II. OPTIMIZATION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769229" y="3037402"/>
            <a:ext cx="290524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dirty="0"/>
              <a:t>III.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792806" y="7551451"/>
                <a:ext cx="3110199" cy="5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33" b="1" dirty="0">
                    <a:solidFill>
                      <a:srgbClr val="903CCD"/>
                    </a:solidFill>
                  </a:rPr>
                  <a:t>m</a:t>
                </a:r>
                <a:r>
                  <a:rPr lang="en-US" sz="2133" dirty="0">
                    <a:solidFill>
                      <a:srgbClr val="903CCD"/>
                    </a:solidFill>
                  </a:rPr>
                  <a:t> + </a:t>
                </a:r>
                <a:r>
                  <a:rPr lang="en-US" sz="1707" dirty="0">
                    <a:solidFill>
                      <a:srgbClr val="903CCD"/>
                    </a:solidFill>
                  </a:rPr>
                  <a:t>transport</a:t>
                </a:r>
                <a:r>
                  <a:rPr lang="en-US" sz="2133" dirty="0">
                    <a:solidFill>
                      <a:srgbClr val="903CCD"/>
                    </a:solidFill>
                  </a:rPr>
                  <a:t> </a:t>
                </a:r>
                <a:r>
                  <a:rPr lang="en-US" sz="2133" dirty="0"/>
                  <a:t>= (</a:t>
                </a:r>
                <a:r>
                  <a:rPr lang="en-US" sz="2133" b="1" dirty="0">
                    <a:solidFill>
                      <a:srgbClr val="00B0F0"/>
                    </a:solidFill>
                  </a:rPr>
                  <a:t>µ</a:t>
                </a:r>
                <a:r>
                  <a:rPr lang="en-US" sz="2133" dirty="0"/>
                  <a:t> </a:t>
                </a:r>
                <a14:m>
                  <m:oMath xmlns:m="http://schemas.openxmlformats.org/officeDocument/2006/math">
                    <m:r>
                      <a:rPr lang="en-US" sz="2133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133" b="1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133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𝒅</m:t>
                        </m:r>
                        <m:r>
                          <a:rPr lang="en-US" sz="2133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𝐂</m:t>
                        </m:r>
                      </m:num>
                      <m:den>
                        <m:r>
                          <a:rPr lang="en-US" sz="2133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𝒅</m:t>
                        </m:r>
                        <m:r>
                          <a:rPr lang="en-US" sz="2133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𝐭</m:t>
                        </m:r>
                      </m:den>
                    </m:f>
                  </m:oMath>
                </a14:m>
                <a:r>
                  <a:rPr lang="en-US" sz="2133" dirty="0">
                    <a:solidFill>
                      <a:srgbClr val="00B050"/>
                    </a:solidFill>
                  </a:rPr>
                  <a:t> </a:t>
                </a:r>
                <a:r>
                  <a:rPr lang="en-US" sz="2133" dirty="0"/>
                  <a:t>) 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806" y="7551451"/>
                <a:ext cx="3110199" cy="571760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39" idx="2"/>
          </p:cNvCxnSpPr>
          <p:nvPr/>
        </p:nvCxnSpPr>
        <p:spPr>
          <a:xfrm flipH="1">
            <a:off x="10249234" y="6646931"/>
            <a:ext cx="1" cy="426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712818" y="7557024"/>
            <a:ext cx="3190187" cy="607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sp>
        <p:nvSpPr>
          <p:cNvPr id="55" name="TextBox 54"/>
          <p:cNvSpPr txBox="1"/>
          <p:nvPr/>
        </p:nvSpPr>
        <p:spPr>
          <a:xfrm>
            <a:off x="8805354" y="7110704"/>
            <a:ext cx="290524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dirty="0"/>
              <a:t>IV. NET LOSS RATE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3481654" y="5658184"/>
            <a:ext cx="840351" cy="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800858" y="5658185"/>
            <a:ext cx="85407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9049174" y="7557022"/>
            <a:ext cx="1390790" cy="607339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35"/>
          </a:p>
        </p:txBody>
      </p:sp>
      <p:sp>
        <p:nvSpPr>
          <p:cNvPr id="80" name="TextBox 79"/>
          <p:cNvSpPr txBox="1"/>
          <p:nvPr/>
        </p:nvSpPr>
        <p:spPr>
          <a:xfrm>
            <a:off x="638669" y="7282279"/>
            <a:ext cx="2826967" cy="114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b="1" u="sng" dirty="0">
                <a:solidFill>
                  <a:srgbClr val="FF0000"/>
                </a:solidFill>
              </a:rPr>
              <a:t>Assumptions</a:t>
            </a:r>
            <a:r>
              <a:rPr lang="en-US" sz="1707" b="1" dirty="0">
                <a:solidFill>
                  <a:srgbClr val="FF0000"/>
                </a:solidFill>
              </a:rPr>
              <a:t> </a:t>
            </a:r>
          </a:p>
          <a:p>
            <a:r>
              <a:rPr lang="en-US" sz="1707" dirty="0">
                <a:solidFill>
                  <a:srgbClr val="FF0000"/>
                </a:solidFill>
              </a:rPr>
              <a:t>Respiration, grazing &amp; viral lysis do not affect the shape of the size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465" y="3734326"/>
            <a:ext cx="2953053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>
                <a:solidFill>
                  <a:srgbClr val="00B050"/>
                </a:solidFill>
              </a:rPr>
              <a:t>Independent of cell abundance</a:t>
            </a:r>
          </a:p>
        </p:txBody>
      </p:sp>
      <p:grpSp>
        <p:nvGrpSpPr>
          <p:cNvPr id="38" name="Picture 5">
            <a:extLst>
              <a:ext uri="{FF2B5EF4-FFF2-40B4-BE49-F238E27FC236}">
                <a16:creationId xmlns:a16="http://schemas.microsoft.com/office/drawing/2014/main" xmlns="" id="{2A36A55A-9C99-A744-9EF3-619E4F66A78B}"/>
              </a:ext>
            </a:extLst>
          </p:cNvPr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40" name="Picture 5" descr="Picture 5">
              <a:extLst>
                <a:ext uri="{FF2B5EF4-FFF2-40B4-BE49-F238E27FC236}">
                  <a16:creationId xmlns:a16="http://schemas.microsoft.com/office/drawing/2014/main" xmlns="" id="{CA95703A-FC7B-7B47-A1BD-B8C3442D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Picture 5" descr="Picture 5">
              <a:extLst>
                <a:ext uri="{FF2B5EF4-FFF2-40B4-BE49-F238E27FC236}">
                  <a16:creationId xmlns:a16="http://schemas.microsoft.com/office/drawing/2014/main" xmlns="" id="{6C59F891-43D6-0E48-B064-3A57D1A0E490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24448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93" y="1608668"/>
            <a:ext cx="6928887" cy="1413934"/>
          </a:xfrm>
        </p:spPr>
        <p:txBody>
          <a:bodyPr>
            <a:normAutofit/>
          </a:bodyPr>
          <a:lstStyle/>
          <a:p>
            <a:pPr algn="ctr"/>
            <a:r>
              <a:rPr lang="en-US" sz="3982" b="1" dirty="0"/>
              <a:t>Model validation</a:t>
            </a:r>
          </a:p>
        </p:txBody>
      </p:sp>
      <p:pic>
        <p:nvPicPr>
          <p:cNvPr id="6" name="Ribalet_FigS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6415"/>
          <a:stretch/>
        </p:blipFill>
        <p:spPr>
          <a:xfrm>
            <a:off x="750539" y="4150213"/>
            <a:ext cx="5811014" cy="3113863"/>
          </a:xfrm>
        </p:spPr>
      </p:pic>
      <p:sp>
        <p:nvSpPr>
          <p:cNvPr id="3" name="TextBox 2"/>
          <p:cNvSpPr txBox="1"/>
          <p:nvPr/>
        </p:nvSpPr>
        <p:spPr>
          <a:xfrm>
            <a:off x="641209" y="3733013"/>
            <a:ext cx="592034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dirty="0"/>
              <a:t>   Batch culture experiment                  In-situ experiments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209" y="4196700"/>
            <a:ext cx="5920343" cy="30673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sp>
        <p:nvSpPr>
          <p:cNvPr id="10" name="TextBox 9"/>
          <p:cNvSpPr txBox="1"/>
          <p:nvPr/>
        </p:nvSpPr>
        <p:spPr>
          <a:xfrm>
            <a:off x="2378938" y="3059507"/>
            <a:ext cx="4256293" cy="83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35" i="1" dirty="0"/>
              <a:t>Prochlorococcus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2168" y="3056229"/>
            <a:ext cx="3905236" cy="83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35" i="1" dirty="0"/>
              <a:t>Synechococcus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" r="45821" b="1178"/>
          <a:stretch/>
        </p:blipFill>
        <p:spPr>
          <a:xfrm>
            <a:off x="10402036" y="4145042"/>
            <a:ext cx="2106670" cy="2548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" b="5431"/>
          <a:stretch/>
        </p:blipFill>
        <p:spPr>
          <a:xfrm>
            <a:off x="7531085" y="4415451"/>
            <a:ext cx="2423876" cy="2137082"/>
          </a:xfrm>
          <a:prstGeom prst="rect">
            <a:avLst/>
          </a:prstGeom>
        </p:spPr>
      </p:pic>
      <p:pic>
        <p:nvPicPr>
          <p:cNvPr id="15" name="Picture 14" descr="Size_Dist_Prochloro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333" y="1419254"/>
            <a:ext cx="1342908" cy="15236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34288" y="7300979"/>
            <a:ext cx="1919115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/>
              <a:t>(Ribalet et al. 2015)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34394" y="7243106"/>
            <a:ext cx="260840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/>
              <a:t>(Hunter-</a:t>
            </a:r>
            <a:r>
              <a:rPr lang="en-US" sz="1707" dirty="0" err="1"/>
              <a:t>Cevera</a:t>
            </a:r>
            <a:r>
              <a:rPr lang="en-US" sz="1707" dirty="0"/>
              <a:t> et al. 2014)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6531" y="4262528"/>
            <a:ext cx="370111" cy="469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35"/>
          </a:p>
        </p:txBody>
      </p:sp>
      <p:sp>
        <p:nvSpPr>
          <p:cNvPr id="21" name="Rectangle 20"/>
          <p:cNvSpPr/>
          <p:nvPr/>
        </p:nvSpPr>
        <p:spPr>
          <a:xfrm>
            <a:off x="3932036" y="4457129"/>
            <a:ext cx="370111" cy="469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35"/>
          </a:p>
        </p:txBody>
      </p:sp>
      <p:sp>
        <p:nvSpPr>
          <p:cNvPr id="22" name="Rectangle 21"/>
          <p:cNvSpPr/>
          <p:nvPr/>
        </p:nvSpPr>
        <p:spPr>
          <a:xfrm>
            <a:off x="10426236" y="3971827"/>
            <a:ext cx="370111" cy="469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35"/>
          </a:p>
        </p:txBody>
      </p:sp>
      <p:sp>
        <p:nvSpPr>
          <p:cNvPr id="14" name="Rectangle 13"/>
          <p:cNvSpPr/>
          <p:nvPr/>
        </p:nvSpPr>
        <p:spPr>
          <a:xfrm>
            <a:off x="7004149" y="4196700"/>
            <a:ext cx="5486495" cy="31042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6492178" y="5242831"/>
            <a:ext cx="1635384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2" dirty="0"/>
              <a:t>Size-based Division </a:t>
            </a:r>
          </a:p>
          <a:p>
            <a:pPr algn="ctr"/>
            <a:r>
              <a:rPr lang="en-US" sz="1422" dirty="0"/>
              <a:t>(d</a:t>
            </a:r>
            <a:r>
              <a:rPr lang="en-US" sz="1422" baseline="30000" dirty="0"/>
              <a:t>-1</a:t>
            </a:r>
            <a:r>
              <a:rPr lang="en-US" sz="1422" dirty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89522" y="6599361"/>
            <a:ext cx="1029449" cy="33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4" dirty="0" err="1"/>
              <a:t>dC</a:t>
            </a:r>
            <a:r>
              <a:rPr lang="en-US" sz="1564" dirty="0"/>
              <a:t>/</a:t>
            </a:r>
            <a:r>
              <a:rPr lang="en-US" sz="1564" dirty="0" err="1"/>
              <a:t>dt</a:t>
            </a:r>
            <a:r>
              <a:rPr lang="en-US" sz="1564" dirty="0"/>
              <a:t> (d</a:t>
            </a:r>
            <a:r>
              <a:rPr lang="en-US" sz="1564" baseline="30000" dirty="0"/>
              <a:t>-1</a:t>
            </a:r>
            <a:r>
              <a:rPr lang="en-US" sz="1564" dirty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20299" y="6629576"/>
            <a:ext cx="2449710" cy="33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4"/>
              <a:t>Dilution-based Division </a:t>
            </a:r>
            <a:r>
              <a:rPr lang="en-US" sz="1564" dirty="0"/>
              <a:t>(d</a:t>
            </a:r>
            <a:r>
              <a:rPr lang="en-US" sz="1564" baseline="30000" dirty="0"/>
              <a:t>-1</a:t>
            </a:r>
            <a:r>
              <a:rPr lang="en-US" sz="1564" dirty="0"/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3343307" y="5139104"/>
            <a:ext cx="1635384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2" dirty="0"/>
              <a:t>Size-based Division </a:t>
            </a:r>
          </a:p>
          <a:p>
            <a:pPr algn="ctr"/>
            <a:r>
              <a:rPr lang="en-US" sz="1422" dirty="0"/>
              <a:t>(h</a:t>
            </a:r>
            <a:r>
              <a:rPr lang="en-US" sz="1422" baseline="30000" dirty="0"/>
              <a:t>-1</a:t>
            </a:r>
            <a:r>
              <a:rPr lang="en-US" sz="1422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9357797" y="5216477"/>
            <a:ext cx="1635384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2" dirty="0"/>
              <a:t>Size-based Division </a:t>
            </a:r>
          </a:p>
          <a:p>
            <a:pPr algn="ctr"/>
            <a:r>
              <a:rPr lang="en-US" sz="1422" dirty="0"/>
              <a:t>(d</a:t>
            </a:r>
            <a:r>
              <a:rPr lang="en-US" sz="1422" baseline="30000" dirty="0"/>
              <a:t>-1</a:t>
            </a:r>
            <a:r>
              <a:rPr lang="en-US" sz="1422" dirty="0"/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7225" y="3739506"/>
            <a:ext cx="592034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dirty="0"/>
              <a:t>   Batch culture experiment                  In-situ experiments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75349" y="4415452"/>
            <a:ext cx="113375" cy="340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3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402089" y="1803376"/>
                <a:ext cx="4991688" cy="849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𝑑𝐶</m:t>
                        </m:r>
                      </m:num>
                      <m:den>
                        <m:r>
                          <a:rPr lang="en-US" sz="3413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= (</a:t>
                </a:r>
                <a:r>
                  <a:rPr lang="en-US" sz="3413" dirty="0">
                    <a:solidFill>
                      <a:srgbClr val="00B0F0"/>
                    </a:solidFill>
                  </a:rPr>
                  <a:t>µ</a:t>
                </a:r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mr-IN" sz="3413" dirty="0">
                    <a:solidFill>
                      <a:schemeClr val="bg2">
                        <a:lumMod val="75000"/>
                      </a:schemeClr>
                    </a:solidFill>
                  </a:rPr>
                  <a:t>–</a:t>
                </a:r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sz="3413" dirty="0">
                    <a:solidFill>
                      <a:srgbClr val="903CCD"/>
                    </a:solidFill>
                  </a:rPr>
                  <a:t>m</a:t>
                </a:r>
                <a:r>
                  <a:rPr lang="en-US" sz="3413" dirty="0">
                    <a:solidFill>
                      <a:schemeClr val="bg2">
                        <a:lumMod val="75000"/>
                      </a:schemeClr>
                    </a:solidFill>
                  </a:rPr>
                  <a:t> + transport) x</a:t>
                </a:r>
                <a:r>
                  <a:rPr lang="en-US" sz="3413" dirty="0">
                    <a:solidFill>
                      <a:srgbClr val="00B050"/>
                    </a:solidFill>
                  </a:rPr>
                  <a:t> C</a:t>
                </a:r>
                <a:endParaRPr lang="en-US" sz="3413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089" y="1803376"/>
                <a:ext cx="4991688" cy="849079"/>
              </a:xfrm>
              <a:prstGeom prst="rect">
                <a:avLst/>
              </a:prstGeom>
              <a:blipFill>
                <a:blip r:embed="rId8"/>
                <a:stretch>
                  <a:fillRect l="-509" r="-229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Picture 5">
            <a:extLst>
              <a:ext uri="{FF2B5EF4-FFF2-40B4-BE49-F238E27FC236}">
                <a16:creationId xmlns:a16="http://schemas.microsoft.com/office/drawing/2014/main" xmlns="" id="{E25C2C44-D118-4B40-B4EB-614A3C832FC4}"/>
              </a:ext>
            </a:extLst>
          </p:cNvPr>
          <p:cNvGrpSpPr/>
          <p:nvPr/>
        </p:nvGrpSpPr>
        <p:grpSpPr>
          <a:xfrm>
            <a:off x="9680274" y="-12701"/>
            <a:ext cx="3362627" cy="1222198"/>
            <a:chOff x="0" y="0"/>
            <a:chExt cx="3362626" cy="1222196"/>
          </a:xfrm>
        </p:grpSpPr>
        <p:pic>
          <p:nvPicPr>
            <p:cNvPr id="32" name="Picture 5" descr="Picture 5">
              <a:extLst>
                <a:ext uri="{FF2B5EF4-FFF2-40B4-BE49-F238E27FC236}">
                  <a16:creationId xmlns:a16="http://schemas.microsoft.com/office/drawing/2014/main" xmlns="" id="{CFE10DC3-3EB2-DD4A-BB41-692A90C79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9828" t="26383" r="1773" b="31811"/>
            <a:stretch>
              <a:fillRect/>
            </a:stretch>
          </p:blipFill>
          <p:spPr>
            <a:xfrm>
              <a:off x="127000" y="88900"/>
              <a:ext cx="3108627" cy="8919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" name="Picture 5" descr="Picture 5">
              <a:extLst>
                <a:ext uri="{FF2B5EF4-FFF2-40B4-BE49-F238E27FC236}">
                  <a16:creationId xmlns:a16="http://schemas.microsoft.com/office/drawing/2014/main" xmlns="" id="{3597AC3C-AEC3-574A-A139-0F68F2520B0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362627" cy="122219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008597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A5A5A5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 Light"/>
        <a:ea typeface="Calibri Light"/>
        <a:cs typeface="Calibri Light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669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 Light"/>
        <a:ea typeface="Calibri Light"/>
        <a:cs typeface="Calibri Light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669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573</Words>
  <Application>Microsoft Office PowerPoint</Application>
  <PresentationFormat>Custom</PresentationFormat>
  <Paragraphs>110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White</vt:lpstr>
      <vt:lpstr>Phytoplankton growth rate</vt:lpstr>
      <vt:lpstr>PowerPoint Presentation</vt:lpstr>
      <vt:lpstr>Interpretation of cell abundance</vt:lpstr>
      <vt:lpstr>Interpretation of cell abundance</vt:lpstr>
      <vt:lpstr>Interpretation of cell abundance</vt:lpstr>
      <vt:lpstr>PowerPoint Presentation</vt:lpstr>
      <vt:lpstr>Cell abundance and size distribution  measured by SeaFlow</vt:lpstr>
      <vt:lpstr>µ Size-structured matrix population model (Caswell 2000, Sosik et al. 2003)</vt:lpstr>
      <vt:lpstr>Model validation</vt:lpstr>
      <vt:lpstr>PowerPoint Presentation</vt:lpstr>
      <vt:lpstr>PowerPoint Presentation</vt:lpstr>
      <vt:lpstr>PowerPoint Presentation</vt:lpstr>
      <vt:lpstr>PowerPoint Presentation</vt:lpstr>
      <vt:lpstr>hackathon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growth rate</dc:title>
  <dc:creator>PhytoGreg</dc:creator>
  <cp:lastModifiedBy>PhytoGreg</cp:lastModifiedBy>
  <cp:revision>6</cp:revision>
  <dcterms:modified xsi:type="dcterms:W3CDTF">2020-01-13T19:32:55Z</dcterms:modified>
</cp:coreProperties>
</file>